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0" r:id="rId1"/>
  </p:sldMasterIdLst>
  <p:notesMasterIdLst>
    <p:notesMasterId r:id="rId43"/>
  </p:notesMasterIdLst>
  <p:sldIdLst>
    <p:sldId id="256" r:id="rId2"/>
    <p:sldId id="258" r:id="rId3"/>
    <p:sldId id="259" r:id="rId4"/>
    <p:sldId id="275" r:id="rId5"/>
    <p:sldId id="296" r:id="rId6"/>
    <p:sldId id="276" r:id="rId7"/>
    <p:sldId id="297" r:id="rId8"/>
    <p:sldId id="298" r:id="rId9"/>
    <p:sldId id="299" r:id="rId10"/>
    <p:sldId id="300" r:id="rId11"/>
    <p:sldId id="260" r:id="rId12"/>
    <p:sldId id="271" r:id="rId13"/>
    <p:sldId id="261" r:id="rId14"/>
    <p:sldId id="303" r:id="rId15"/>
    <p:sldId id="302" r:id="rId16"/>
    <p:sldId id="305" r:id="rId17"/>
    <p:sldId id="307" r:id="rId18"/>
    <p:sldId id="306" r:id="rId19"/>
    <p:sldId id="308" r:id="rId20"/>
    <p:sldId id="309" r:id="rId21"/>
    <p:sldId id="310" r:id="rId22"/>
    <p:sldId id="313" r:id="rId23"/>
    <p:sldId id="312" r:id="rId24"/>
    <p:sldId id="314" r:id="rId25"/>
    <p:sldId id="315" r:id="rId26"/>
    <p:sldId id="316" r:id="rId27"/>
    <p:sldId id="270" r:id="rId28"/>
    <p:sldId id="318" r:id="rId29"/>
    <p:sldId id="319" r:id="rId30"/>
    <p:sldId id="320" r:id="rId31"/>
    <p:sldId id="289" r:id="rId32"/>
    <p:sldId id="322" r:id="rId33"/>
    <p:sldId id="323" r:id="rId34"/>
    <p:sldId id="290" r:id="rId35"/>
    <p:sldId id="291" r:id="rId36"/>
    <p:sldId id="292" r:id="rId37"/>
    <p:sldId id="324" r:id="rId38"/>
    <p:sldId id="325" r:id="rId39"/>
    <p:sldId id="263" r:id="rId40"/>
    <p:sldId id="264" r:id="rId41"/>
    <p:sldId id="266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5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38" autoAdjust="0"/>
    <p:restoredTop sz="93648" autoAdjust="0"/>
  </p:normalViewPr>
  <p:slideViewPr>
    <p:cSldViewPr snapToGrid="0">
      <p:cViewPr varScale="1">
        <p:scale>
          <a:sx n="151" d="100"/>
          <a:sy n="151" d="100"/>
        </p:scale>
        <p:origin x="600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jp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B9BB2-C049-48BB-A087-D651F7685E4E}" type="datetimeFigureOut">
              <a:rPr lang="es-ES" smtClean="0"/>
              <a:t>14/09/2023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0D225-BD86-4687-953E-41CC5708CAA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523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A75BA-C077-4D99-9AD3-DA6A55CDCB43}" type="datetime1">
              <a:rPr lang="es-ES" smtClean="0"/>
              <a:t>14/09/2023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0815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A6177-F817-4627-85B4-5388830D5FCE}" type="datetime1">
              <a:rPr lang="es-ES" smtClean="0"/>
              <a:t>14/09/2023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69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4F6FD-6772-4D81-88D6-89BF0FA52FC3}" type="datetime1">
              <a:rPr lang="es-ES" smtClean="0"/>
              <a:t>14/09/2023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896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42910-ED75-4EAE-B685-D7887A6C5495}" type="datetime1">
              <a:rPr lang="es-ES" smtClean="0"/>
              <a:t>14/09/2023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72261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D35AB-A18A-4D49-929E-B60EDD46B6C8}" type="datetime1">
              <a:rPr lang="es-ES" smtClean="0"/>
              <a:t>14/09/2023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65795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EF777-4F56-4191-A2BA-B8CA7125B26B}" type="datetime1">
              <a:rPr lang="es-ES" smtClean="0"/>
              <a:t>14/09/2023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02476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8DE04-0AA7-42C8-A663-22B8C7E919B6}" type="datetime1">
              <a:rPr lang="es-ES" smtClean="0"/>
              <a:t>14/09/2023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89181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CE907-E28E-421B-9558-502C6F911431}" type="datetime1">
              <a:rPr lang="es-ES" smtClean="0"/>
              <a:t>14/09/2023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2372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A73F-EADE-4FB0-94F1-F35566E18613}" type="datetime1">
              <a:rPr lang="es-ES" smtClean="0"/>
              <a:t>14/09/2023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7015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79CB-AEEC-46C4-9FBE-D59DEB329253}" type="datetime1">
              <a:rPr lang="es-ES" smtClean="0"/>
              <a:t>14/09/2023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9027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700DA-3614-42AA-A7EA-FE6D85286BE2}" type="datetime1">
              <a:rPr lang="es-ES" smtClean="0"/>
              <a:t>14/09/2023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6658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FCF2-BDFF-4935-B6E7-0BD0E9CDD4C7}" type="datetime1">
              <a:rPr lang="es-ES" smtClean="0"/>
              <a:t>14/09/2023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9816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7E28-1A15-41F4-A21D-DE1481E8F46C}" type="datetime1">
              <a:rPr lang="es-ES" smtClean="0"/>
              <a:t>14/09/2023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1668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3FF61-E588-4111-95C1-F14F692010D9}" type="datetime1">
              <a:rPr lang="es-ES" smtClean="0"/>
              <a:t>14/09/2023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7034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7D1D1-1682-414F-A5D9-5AAD5C5BACA9}" type="datetime1">
              <a:rPr lang="es-ES" smtClean="0"/>
              <a:t>14/09/2023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80203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C795F-C579-40FA-95A4-61E338098797}" type="datetime1">
              <a:rPr lang="es-ES" smtClean="0"/>
              <a:t>14/09/2023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32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6AFE9-E79B-4B1E-A48F-CB61D9E5E149}" type="datetime1">
              <a:rPr lang="es-ES" smtClean="0"/>
              <a:t>14/09/2023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8600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.png"/><Relationship Id="rId7" Type="http://schemas.openxmlformats.org/officeDocument/2006/relationships/image" Target="../media/image2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AA2228-4EDD-557D-EB7F-6FC773B742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864" y="2404534"/>
            <a:ext cx="8035139" cy="1646299"/>
          </a:xfrm>
        </p:spPr>
        <p:txBody>
          <a:bodyPr/>
          <a:lstStyle/>
          <a:p>
            <a:r>
              <a:rPr lang="es-ES" sz="2800" dirty="0">
                <a:solidFill>
                  <a:schemeClr val="accent1">
                    <a:lumMod val="75000"/>
                  </a:schemeClr>
                </a:solidFill>
              </a:rPr>
              <a:t>Desarrollo de un entorno virtual de juego para el</a:t>
            </a:r>
            <a:br>
              <a:rPr lang="es-ES" sz="28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s-ES" sz="2800" dirty="0">
                <a:solidFill>
                  <a:schemeClr val="accent1">
                    <a:lumMod val="75000"/>
                  </a:schemeClr>
                </a:solidFill>
              </a:rPr>
              <a:t>entrenamiento cognitivo en personas mayores</a:t>
            </a:r>
            <a:br>
              <a:rPr lang="es-ES" sz="28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s-ES" sz="2800" dirty="0">
                <a:solidFill>
                  <a:schemeClr val="accent1">
                    <a:lumMod val="75000"/>
                  </a:schemeClr>
                </a:solidFill>
              </a:rPr>
              <a:t>usando dispositivos de RV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4A3830B-D8D8-EA62-8601-B7867CDDDC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Autor: Antonio Jiménez Amador</a:t>
            </a:r>
          </a:p>
          <a:p>
            <a:r>
              <a:rPr lang="es-ES" dirty="0"/>
              <a:t>Directores: Francisco Luis Gutiérrez Vela y Patricia Paderewski Rodríguez</a:t>
            </a:r>
          </a:p>
        </p:txBody>
      </p:sp>
      <p:pic>
        <p:nvPicPr>
          <p:cNvPr id="5" name="Imagen 4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2B2D2395-10B5-EEC4-7D05-CD6FDA399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29" y="99592"/>
            <a:ext cx="2362200" cy="704088"/>
          </a:xfrm>
          <a:prstGeom prst="rect">
            <a:avLst/>
          </a:prstGeom>
        </p:spPr>
      </p:pic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28EE2114-13CB-5509-27B8-E2D83C92EE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679" y="194768"/>
            <a:ext cx="1927856" cy="70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543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1327444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Análisis Inicial – Pruebas de comprensión 							 espacial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10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ABB678BA-6972-7BCD-A0C4-000E70982D32}"/>
              </a:ext>
            </a:extLst>
          </p:cNvPr>
          <p:cNvSpPr/>
          <p:nvPr/>
        </p:nvSpPr>
        <p:spPr>
          <a:xfrm>
            <a:off x="786894" y="2645210"/>
            <a:ext cx="2920192" cy="48335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2DDD3D1-3CD4-614C-0E29-305B7D8E352A}"/>
              </a:ext>
            </a:extLst>
          </p:cNvPr>
          <p:cNvSpPr txBox="1"/>
          <p:nvPr/>
        </p:nvSpPr>
        <p:spPr>
          <a:xfrm>
            <a:off x="1814638" y="3215590"/>
            <a:ext cx="7956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estudia la capacidad de localizar sonidos en un espacio tridimensional. El jugador debe averiguar desde qué dirección viene el sonido que escucha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BB0E0DE-81CC-128C-426B-273B0406D2CE}"/>
              </a:ext>
            </a:extLst>
          </p:cNvPr>
          <p:cNvSpPr txBox="1"/>
          <p:nvPr/>
        </p:nvSpPr>
        <p:spPr>
          <a:xfrm>
            <a:off x="885869" y="2702667"/>
            <a:ext cx="2722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Localización de sonidos</a:t>
            </a:r>
          </a:p>
        </p:txBody>
      </p:sp>
      <p:sp>
        <p:nvSpPr>
          <p:cNvPr id="20" name="Flecha: doblada hacia arriba 19">
            <a:extLst>
              <a:ext uri="{FF2B5EF4-FFF2-40B4-BE49-F238E27FC236}">
                <a16:creationId xmlns:a16="http://schemas.microsoft.com/office/drawing/2014/main" id="{EED43C63-DE41-BC59-A98B-2974D5B96AD6}"/>
              </a:ext>
            </a:extLst>
          </p:cNvPr>
          <p:cNvSpPr/>
          <p:nvPr/>
        </p:nvSpPr>
        <p:spPr>
          <a:xfrm rot="5400000">
            <a:off x="1394410" y="3252800"/>
            <a:ext cx="407312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69AE4DF9-A1C6-95BB-F8D0-C96FA94B3F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111" y="3948947"/>
            <a:ext cx="2893113" cy="246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850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Imagen que contiene Icono&#10;&#10;Descripción generada automáticamente">
            <a:extLst>
              <a:ext uri="{FF2B5EF4-FFF2-40B4-BE49-F238E27FC236}">
                <a16:creationId xmlns:a16="http://schemas.microsoft.com/office/drawing/2014/main" id="{B6BB9D80-44C8-E280-502A-B29C6D767D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127" y="3402209"/>
            <a:ext cx="2209781" cy="2733749"/>
          </a:xfrm>
          <a:prstGeom prst="rect">
            <a:avLst/>
          </a:prstGeom>
        </p:spPr>
      </p:pic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3E3EF99C-AE18-E1A3-F727-2F62A15A3C68}"/>
              </a:ext>
            </a:extLst>
          </p:cNvPr>
          <p:cNvSpPr/>
          <p:nvPr/>
        </p:nvSpPr>
        <p:spPr>
          <a:xfrm>
            <a:off x="3650739" y="1903303"/>
            <a:ext cx="4088455" cy="155490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Tecnología a usar – Realidad Virtual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11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23343DE-764D-7D67-4550-76F0E44E3E0B}"/>
              </a:ext>
            </a:extLst>
          </p:cNvPr>
          <p:cNvSpPr txBox="1"/>
          <p:nvPr/>
        </p:nvSpPr>
        <p:spPr>
          <a:xfrm>
            <a:off x="3798785" y="2080589"/>
            <a:ext cx="3792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Sin cables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Permite seguimiento de manos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Actual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Buen SDK y documentación</a:t>
            </a:r>
          </a:p>
        </p:txBody>
      </p:sp>
      <p:pic>
        <p:nvPicPr>
          <p:cNvPr id="10" name="Imagen 9" descr="Imagen que contiene Icono&#10;&#10;Descripción generada automáticamente">
            <a:extLst>
              <a:ext uri="{FF2B5EF4-FFF2-40B4-BE49-F238E27FC236}">
                <a16:creationId xmlns:a16="http://schemas.microsoft.com/office/drawing/2014/main" id="{6183F7F6-3D40-B08C-D692-377FFB5CEA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83" y="3690392"/>
            <a:ext cx="2654711" cy="369339"/>
          </a:xfrm>
          <a:prstGeom prst="rect">
            <a:avLst/>
          </a:prstGeom>
        </p:spPr>
      </p:pic>
      <p:sp>
        <p:nvSpPr>
          <p:cNvPr id="13" name="Abrir llave 12">
            <a:extLst>
              <a:ext uri="{FF2B5EF4-FFF2-40B4-BE49-F238E27FC236}">
                <a16:creationId xmlns:a16="http://schemas.microsoft.com/office/drawing/2014/main" id="{23098385-2ACD-ADE0-DE38-43E1962CE54C}"/>
              </a:ext>
            </a:extLst>
          </p:cNvPr>
          <p:cNvSpPr/>
          <p:nvPr/>
        </p:nvSpPr>
        <p:spPr>
          <a:xfrm>
            <a:off x="3285775" y="2597824"/>
            <a:ext cx="225303" cy="2582271"/>
          </a:xfrm>
          <a:prstGeom prst="leftBrace">
            <a:avLst>
              <a:gd name="adj1" fmla="val 20751"/>
              <a:gd name="adj2" fmla="val 49643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F3800C4C-B7DA-64FF-95B0-50951BAA3052}"/>
              </a:ext>
            </a:extLst>
          </p:cNvPr>
          <p:cNvSpPr/>
          <p:nvPr/>
        </p:nvSpPr>
        <p:spPr>
          <a:xfrm>
            <a:off x="3650739" y="4720218"/>
            <a:ext cx="2897545" cy="877590"/>
          </a:xfrm>
          <a:prstGeom prst="roundRect">
            <a:avLst/>
          </a:prstGeom>
          <a:solidFill>
            <a:srgbClr val="FFC5C5"/>
          </a:solidFill>
          <a:ln>
            <a:solidFill>
              <a:srgbClr val="C0000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9397EB4-E7FD-B353-DB85-220C19CA7D1B}"/>
              </a:ext>
            </a:extLst>
          </p:cNvPr>
          <p:cNvSpPr txBox="1"/>
          <p:nvPr/>
        </p:nvSpPr>
        <p:spPr>
          <a:xfrm>
            <a:off x="3721150" y="4835847"/>
            <a:ext cx="2756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Poco potente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Menor calidad visual</a:t>
            </a:r>
          </a:p>
        </p:txBody>
      </p:sp>
    </p:spTree>
    <p:extLst>
      <p:ext uri="{BB962C8B-B14F-4D97-AF65-F5344CB8AC3E}">
        <p14:creationId xmlns:p14="http://schemas.microsoft.com/office/powerpoint/2010/main" val="933955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Tecnología a usar – Desarrollo Videojuegos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12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57BF5047-672A-E256-51A8-0D16BB9D1ADF}"/>
              </a:ext>
            </a:extLst>
          </p:cNvPr>
          <p:cNvSpPr/>
          <p:nvPr/>
        </p:nvSpPr>
        <p:spPr>
          <a:xfrm>
            <a:off x="232474" y="2745665"/>
            <a:ext cx="4419589" cy="166620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4A663AB-E471-5036-6181-FBA5005F6EF3}"/>
              </a:ext>
            </a:extLst>
          </p:cNvPr>
          <p:cNvSpPr txBox="1"/>
          <p:nvPr/>
        </p:nvSpPr>
        <p:spPr>
          <a:xfrm>
            <a:off x="478586" y="2840105"/>
            <a:ext cx="39413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Gratuito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Buena documentación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Comunidad muy activa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Compatibilidad con Meta </a:t>
            </a:r>
            <a:r>
              <a:rPr lang="es-ES" dirty="0" err="1"/>
              <a:t>Quest</a:t>
            </a:r>
            <a:r>
              <a:rPr lang="es-ES" dirty="0"/>
              <a:t>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Uso del lenguaje C#</a:t>
            </a:r>
          </a:p>
        </p:txBody>
      </p:sp>
      <p:pic>
        <p:nvPicPr>
          <p:cNvPr id="11" name="Imagen 10" descr="Pantalla de juego de computadora&#10;&#10;Descripción generada automáticamente con confianza media">
            <a:extLst>
              <a:ext uri="{FF2B5EF4-FFF2-40B4-BE49-F238E27FC236}">
                <a16:creationId xmlns:a16="http://schemas.microsoft.com/office/drawing/2014/main" id="{A97352B0-A4CC-F56B-C73F-03E763D468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329" y="4164430"/>
            <a:ext cx="4571342" cy="2571380"/>
          </a:xfrm>
          <a:prstGeom prst="rect">
            <a:avLst/>
          </a:prstGeom>
        </p:spPr>
      </p:pic>
      <p:pic>
        <p:nvPicPr>
          <p:cNvPr id="6" name="Imagen 3" descr="Imagen que contiene Forma&#10;&#10;Descripción generada automáticamente">
            <a:extLst>
              <a:ext uri="{FF2B5EF4-FFF2-40B4-BE49-F238E27FC236}">
                <a16:creationId xmlns:a16="http://schemas.microsoft.com/office/drawing/2014/main" id="{E8B589BC-E344-B0E0-15D8-3604652B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716" y="1686993"/>
            <a:ext cx="1674813" cy="890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Abrir llave 9">
            <a:extLst>
              <a:ext uri="{FF2B5EF4-FFF2-40B4-BE49-F238E27FC236}">
                <a16:creationId xmlns:a16="http://schemas.microsoft.com/office/drawing/2014/main" id="{1CDB7300-35ED-136F-D8BB-2560A4106B4D}"/>
              </a:ext>
            </a:extLst>
          </p:cNvPr>
          <p:cNvSpPr/>
          <p:nvPr/>
        </p:nvSpPr>
        <p:spPr>
          <a:xfrm rot="5400000">
            <a:off x="4700881" y="216663"/>
            <a:ext cx="225303" cy="4728513"/>
          </a:xfrm>
          <a:prstGeom prst="leftBrace">
            <a:avLst>
              <a:gd name="adj1" fmla="val 20751"/>
              <a:gd name="adj2" fmla="val 49643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50C8141C-131F-F9FB-AD66-42D753BAB0A6}"/>
              </a:ext>
            </a:extLst>
          </p:cNvPr>
          <p:cNvSpPr/>
          <p:nvPr/>
        </p:nvSpPr>
        <p:spPr>
          <a:xfrm>
            <a:off x="5155074" y="2754791"/>
            <a:ext cx="4498799" cy="814522"/>
          </a:xfrm>
          <a:prstGeom prst="roundRect">
            <a:avLst/>
          </a:prstGeom>
          <a:solidFill>
            <a:srgbClr val="FFC5C5"/>
          </a:solidFill>
          <a:ln>
            <a:solidFill>
              <a:srgbClr val="C0000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021FB5F-FA97-B74D-617D-C7514A8DEE9B}"/>
              </a:ext>
            </a:extLst>
          </p:cNvPr>
          <p:cNvSpPr txBox="1"/>
          <p:nvPr/>
        </p:nvSpPr>
        <p:spPr>
          <a:xfrm>
            <a:off x="5207099" y="2829056"/>
            <a:ext cx="4498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Por defecto, es gráficamente inferior, especialmente en iluminación</a:t>
            </a:r>
          </a:p>
        </p:txBody>
      </p:sp>
    </p:spTree>
    <p:extLst>
      <p:ext uri="{BB962C8B-B14F-4D97-AF65-F5344CB8AC3E}">
        <p14:creationId xmlns:p14="http://schemas.microsoft.com/office/powerpoint/2010/main" val="832054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Metodología a usar - Entregas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13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0D424B24-1ECE-F51E-6026-FC8AEAD48326}"/>
              </a:ext>
            </a:extLst>
          </p:cNvPr>
          <p:cNvSpPr/>
          <p:nvPr/>
        </p:nvSpPr>
        <p:spPr>
          <a:xfrm>
            <a:off x="677334" y="1942132"/>
            <a:ext cx="2504104" cy="771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E3F4681-B3AA-CA60-1860-E7E1FDB1C484}"/>
              </a:ext>
            </a:extLst>
          </p:cNvPr>
          <p:cNvSpPr txBox="1"/>
          <p:nvPr/>
        </p:nvSpPr>
        <p:spPr>
          <a:xfrm>
            <a:off x="699465" y="2004483"/>
            <a:ext cx="2504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Desarrollo evolutivo basado en entregas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A0258B47-8DBD-6158-D619-8BE6ACEFF98F}"/>
              </a:ext>
            </a:extLst>
          </p:cNvPr>
          <p:cNvSpPr/>
          <p:nvPr/>
        </p:nvSpPr>
        <p:spPr>
          <a:xfrm>
            <a:off x="1639178" y="2920181"/>
            <a:ext cx="2304962" cy="8145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4565CC4-662E-9543-7273-4CF7B7803E5C}"/>
              </a:ext>
            </a:extLst>
          </p:cNvPr>
          <p:cNvSpPr txBox="1"/>
          <p:nvPr/>
        </p:nvSpPr>
        <p:spPr>
          <a:xfrm>
            <a:off x="1854711" y="3131353"/>
            <a:ext cx="1940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En cada entrega</a:t>
            </a:r>
          </a:p>
        </p:txBody>
      </p:sp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E11ED92C-1183-C69B-F2E3-FAD1C83028F5}"/>
              </a:ext>
            </a:extLst>
          </p:cNvPr>
          <p:cNvSpPr/>
          <p:nvPr/>
        </p:nvSpPr>
        <p:spPr>
          <a:xfrm>
            <a:off x="4104264" y="3194622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FD5F7F6-732F-D226-5F83-2E345BE19E95}"/>
              </a:ext>
            </a:extLst>
          </p:cNvPr>
          <p:cNvSpPr txBox="1"/>
          <p:nvPr/>
        </p:nvSpPr>
        <p:spPr>
          <a:xfrm>
            <a:off x="4500363" y="3004115"/>
            <a:ext cx="5290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Diseño + desarrollo de un aspecto independiente del proyecto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9824FF45-A09F-5F4E-70CA-C4B968C6BA7B}"/>
              </a:ext>
            </a:extLst>
          </p:cNvPr>
          <p:cNvSpPr/>
          <p:nvPr/>
        </p:nvSpPr>
        <p:spPr>
          <a:xfrm>
            <a:off x="1592953" y="3909963"/>
            <a:ext cx="2304962" cy="8145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05523A9-ABFD-7762-237A-1C92A1A26571}"/>
              </a:ext>
            </a:extLst>
          </p:cNvPr>
          <p:cNvSpPr txBox="1"/>
          <p:nvPr/>
        </p:nvSpPr>
        <p:spPr>
          <a:xfrm>
            <a:off x="2219083" y="4131752"/>
            <a:ext cx="1052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Al final</a:t>
            </a:r>
          </a:p>
        </p:txBody>
      </p:sp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DC656289-2056-4FBE-9367-A449B2D2CBAF}"/>
              </a:ext>
            </a:extLst>
          </p:cNvPr>
          <p:cNvSpPr/>
          <p:nvPr/>
        </p:nvSpPr>
        <p:spPr>
          <a:xfrm>
            <a:off x="4104264" y="4181065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3949139-99CF-0FBA-38ED-1E85D968274E}"/>
              </a:ext>
            </a:extLst>
          </p:cNvPr>
          <p:cNvSpPr txBox="1"/>
          <p:nvPr/>
        </p:nvSpPr>
        <p:spPr>
          <a:xfrm>
            <a:off x="4500363" y="3990558"/>
            <a:ext cx="5290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une cada elemento para formar el juego completo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0353DE3E-E980-1A82-EDE2-9E71DFFF3A49}"/>
              </a:ext>
            </a:extLst>
          </p:cNvPr>
          <p:cNvSpPr/>
          <p:nvPr/>
        </p:nvSpPr>
        <p:spPr>
          <a:xfrm>
            <a:off x="1592953" y="4899868"/>
            <a:ext cx="2304962" cy="8145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D8CC25F-98CD-2E80-778C-FAE2BDA9EB76}"/>
              </a:ext>
            </a:extLst>
          </p:cNvPr>
          <p:cNvSpPr txBox="1"/>
          <p:nvPr/>
        </p:nvSpPr>
        <p:spPr>
          <a:xfrm>
            <a:off x="2167337" y="5122462"/>
            <a:ext cx="115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Ventajas</a:t>
            </a:r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60F40EDC-EE87-33FD-6DAA-907ECEA3489F}"/>
              </a:ext>
            </a:extLst>
          </p:cNvPr>
          <p:cNvSpPr/>
          <p:nvPr/>
        </p:nvSpPr>
        <p:spPr>
          <a:xfrm>
            <a:off x="4104264" y="5170970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F9E69DFE-C0B9-341B-522F-AE1FDEC55882}"/>
              </a:ext>
            </a:extLst>
          </p:cNvPr>
          <p:cNvSpPr txBox="1"/>
          <p:nvPr/>
        </p:nvSpPr>
        <p:spPr>
          <a:xfrm>
            <a:off x="4500363" y="4980463"/>
            <a:ext cx="5290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Mayor agilidad y tener componentes que se pueden probar en menos tiempo</a:t>
            </a:r>
          </a:p>
        </p:txBody>
      </p:sp>
    </p:spTree>
    <p:extLst>
      <p:ext uri="{BB962C8B-B14F-4D97-AF65-F5344CB8AC3E}">
        <p14:creationId xmlns:p14="http://schemas.microsoft.com/office/powerpoint/2010/main" val="2599960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1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14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CB1A54C-9FD2-C986-14CD-154A0B6DDC95}"/>
              </a:ext>
            </a:extLst>
          </p:cNvPr>
          <p:cNvSpPr txBox="1"/>
          <p:nvPr/>
        </p:nvSpPr>
        <p:spPr>
          <a:xfrm>
            <a:off x="795129" y="2054402"/>
            <a:ext cx="1176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3BA2E2F3-8664-A30F-C394-F3D2F7B22C6B}"/>
              </a:ext>
            </a:extLst>
          </p:cNvPr>
          <p:cNvSpPr/>
          <p:nvPr/>
        </p:nvSpPr>
        <p:spPr>
          <a:xfrm>
            <a:off x="1972069" y="1940619"/>
            <a:ext cx="2949678" cy="59689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01F5D6F-9551-3EFC-FB67-A65561737958}"/>
              </a:ext>
            </a:extLst>
          </p:cNvPr>
          <p:cNvSpPr txBox="1"/>
          <p:nvPr/>
        </p:nvSpPr>
        <p:spPr>
          <a:xfrm>
            <a:off x="1988911" y="2054402"/>
            <a:ext cx="2932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Entorno básico funcional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A4E5EE35-9759-E6D2-3D88-F093C572D588}"/>
              </a:ext>
            </a:extLst>
          </p:cNvPr>
          <p:cNvSpPr/>
          <p:nvPr/>
        </p:nvSpPr>
        <p:spPr>
          <a:xfrm>
            <a:off x="996569" y="2841114"/>
            <a:ext cx="1748865" cy="8145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02A4726-E83C-CFAE-58DB-383808BCDEF7}"/>
              </a:ext>
            </a:extLst>
          </p:cNvPr>
          <p:cNvSpPr txBox="1"/>
          <p:nvPr/>
        </p:nvSpPr>
        <p:spPr>
          <a:xfrm>
            <a:off x="1208039" y="2936255"/>
            <a:ext cx="1325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Dispositivo RV a usar</a:t>
            </a:r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D62B4587-4BEE-5041-B26B-C42335A5EBF9}"/>
              </a:ext>
            </a:extLst>
          </p:cNvPr>
          <p:cNvSpPr/>
          <p:nvPr/>
        </p:nvSpPr>
        <p:spPr>
          <a:xfrm>
            <a:off x="2951784" y="3112216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0BC96CC-FF9F-F00C-73B3-834766BBFC8E}"/>
              </a:ext>
            </a:extLst>
          </p:cNvPr>
          <p:cNvSpPr txBox="1"/>
          <p:nvPr/>
        </p:nvSpPr>
        <p:spPr>
          <a:xfrm>
            <a:off x="3394109" y="3048946"/>
            <a:ext cx="1264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HTC Vive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D0C1798C-A529-3F5F-D904-C4F0AC1649F2}"/>
              </a:ext>
            </a:extLst>
          </p:cNvPr>
          <p:cNvSpPr/>
          <p:nvPr/>
        </p:nvSpPr>
        <p:spPr>
          <a:xfrm>
            <a:off x="996569" y="3887597"/>
            <a:ext cx="1748865" cy="8145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Flecha: a la derecha 34">
            <a:extLst>
              <a:ext uri="{FF2B5EF4-FFF2-40B4-BE49-F238E27FC236}">
                <a16:creationId xmlns:a16="http://schemas.microsoft.com/office/drawing/2014/main" id="{6A788B7B-E640-C8EA-B39A-BDC444F97875}"/>
              </a:ext>
            </a:extLst>
          </p:cNvPr>
          <p:cNvSpPr/>
          <p:nvPr/>
        </p:nvSpPr>
        <p:spPr>
          <a:xfrm>
            <a:off x="2951784" y="4158699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B13C54CA-28BA-2ACF-5CE6-DF5322861A1C}"/>
              </a:ext>
            </a:extLst>
          </p:cNvPr>
          <p:cNvSpPr txBox="1"/>
          <p:nvPr/>
        </p:nvSpPr>
        <p:spPr>
          <a:xfrm>
            <a:off x="3394109" y="4095429"/>
            <a:ext cx="424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instala Unity versión 2019.2.16f1</a:t>
            </a:r>
          </a:p>
        </p:txBody>
      </p:sp>
      <p:pic>
        <p:nvPicPr>
          <p:cNvPr id="37" name="Imagen 3" descr="Imagen que contiene Forma&#10;&#10;Descripción generada automáticamente">
            <a:extLst>
              <a:ext uri="{FF2B5EF4-FFF2-40B4-BE49-F238E27FC236}">
                <a16:creationId xmlns:a16="http://schemas.microsoft.com/office/drawing/2014/main" id="{CDC595C8-EE71-43D9-0261-E5E8FE5A0C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921" y="3904508"/>
            <a:ext cx="1468157" cy="780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2" name="Elipse 41">
            <a:extLst>
              <a:ext uri="{FF2B5EF4-FFF2-40B4-BE49-F238E27FC236}">
                <a16:creationId xmlns:a16="http://schemas.microsoft.com/office/drawing/2014/main" id="{EFC4F33E-17A4-6783-323F-823104211BEB}"/>
              </a:ext>
            </a:extLst>
          </p:cNvPr>
          <p:cNvSpPr/>
          <p:nvPr/>
        </p:nvSpPr>
        <p:spPr>
          <a:xfrm>
            <a:off x="996569" y="4932507"/>
            <a:ext cx="1748865" cy="8145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22232CFB-9E5F-06F7-4935-524E544BDE7C}"/>
              </a:ext>
            </a:extLst>
          </p:cNvPr>
          <p:cNvSpPr txBox="1"/>
          <p:nvPr/>
        </p:nvSpPr>
        <p:spPr>
          <a:xfrm>
            <a:off x="1208039" y="5134721"/>
            <a:ext cx="1325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Paquetes</a:t>
            </a:r>
          </a:p>
        </p:txBody>
      </p:sp>
      <p:sp>
        <p:nvSpPr>
          <p:cNvPr id="44" name="Flecha: a la derecha 43">
            <a:extLst>
              <a:ext uri="{FF2B5EF4-FFF2-40B4-BE49-F238E27FC236}">
                <a16:creationId xmlns:a16="http://schemas.microsoft.com/office/drawing/2014/main" id="{DBFDAEED-CC95-1495-617B-C2C6B0718615}"/>
              </a:ext>
            </a:extLst>
          </p:cNvPr>
          <p:cNvSpPr/>
          <p:nvPr/>
        </p:nvSpPr>
        <p:spPr>
          <a:xfrm>
            <a:off x="2951784" y="5203609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5D4F8795-0B4E-E944-EC17-ADB762CCE3AB}"/>
              </a:ext>
            </a:extLst>
          </p:cNvPr>
          <p:cNvSpPr txBox="1"/>
          <p:nvPr/>
        </p:nvSpPr>
        <p:spPr>
          <a:xfrm>
            <a:off x="3394109" y="5140339"/>
            <a:ext cx="3233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Importación de los paquetes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16B254D9-F459-16A9-FCAC-65BC8F2732F1}"/>
              </a:ext>
            </a:extLst>
          </p:cNvPr>
          <p:cNvSpPr txBox="1"/>
          <p:nvPr/>
        </p:nvSpPr>
        <p:spPr>
          <a:xfrm>
            <a:off x="6548019" y="4865108"/>
            <a:ext cx="27490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SteamVR</a:t>
            </a:r>
            <a:r>
              <a:rPr lang="es-ES" dirty="0"/>
              <a:t> Unity Plugin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VRTK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Zinnia</a:t>
            </a:r>
          </a:p>
        </p:txBody>
      </p:sp>
      <p:sp>
        <p:nvSpPr>
          <p:cNvPr id="47" name="Abrir llave 46">
            <a:extLst>
              <a:ext uri="{FF2B5EF4-FFF2-40B4-BE49-F238E27FC236}">
                <a16:creationId xmlns:a16="http://schemas.microsoft.com/office/drawing/2014/main" id="{05EE50CF-581A-FD72-4F12-AD25B6E6B62A}"/>
              </a:ext>
            </a:extLst>
          </p:cNvPr>
          <p:cNvSpPr/>
          <p:nvPr/>
        </p:nvSpPr>
        <p:spPr>
          <a:xfrm>
            <a:off x="6468517" y="4880675"/>
            <a:ext cx="159004" cy="923330"/>
          </a:xfrm>
          <a:prstGeom prst="leftBrace">
            <a:avLst>
              <a:gd name="adj1" fmla="val 20751"/>
              <a:gd name="adj2" fmla="val 49643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48" name="Imagen 47">
            <a:extLst>
              <a:ext uri="{FF2B5EF4-FFF2-40B4-BE49-F238E27FC236}">
                <a16:creationId xmlns:a16="http://schemas.microsoft.com/office/drawing/2014/main" id="{6D81AC66-7D34-B754-831B-6C6E366C52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171" y="1894257"/>
            <a:ext cx="3010975" cy="1820692"/>
          </a:xfrm>
          <a:prstGeom prst="rect">
            <a:avLst/>
          </a:prstGeom>
        </p:spPr>
      </p:pic>
      <p:pic>
        <p:nvPicPr>
          <p:cNvPr id="24" name="Imagen 23" descr="Imagen que contiene Icono&#10;&#10;Descripción generada automáticamente">
            <a:extLst>
              <a:ext uri="{FF2B5EF4-FFF2-40B4-BE49-F238E27FC236}">
                <a16:creationId xmlns:a16="http://schemas.microsoft.com/office/drawing/2014/main" id="{B894A73E-2581-8110-A8DB-0E0BC3C6F4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233" y="3490534"/>
            <a:ext cx="1366245" cy="63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18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1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15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70815EF-093E-235C-4641-E0A4701DEFE5}"/>
              </a:ext>
            </a:extLst>
          </p:cNvPr>
          <p:cNvSpPr txBox="1"/>
          <p:nvPr/>
        </p:nvSpPr>
        <p:spPr>
          <a:xfrm>
            <a:off x="4073727" y="2128635"/>
            <a:ext cx="3928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Elemento principal de las acciones</a:t>
            </a:r>
          </a:p>
        </p:txBody>
      </p:sp>
      <p:pic>
        <p:nvPicPr>
          <p:cNvPr id="21" name="Imagen 20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80B22659-056B-0AAB-CF50-146CF95AAF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683" y="3007046"/>
            <a:ext cx="3728738" cy="2019733"/>
          </a:xfrm>
          <a:prstGeom prst="rect">
            <a:avLst/>
          </a:prstGeom>
        </p:spPr>
      </p:pic>
      <p:pic>
        <p:nvPicPr>
          <p:cNvPr id="22" name="Imagen 21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1ADBBB13-D19A-62B4-E09B-E28BE110C5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81" y="3007046"/>
            <a:ext cx="6066735" cy="2019733"/>
          </a:xfrm>
          <a:prstGeom prst="rect">
            <a:avLst/>
          </a:prstGeom>
        </p:spPr>
      </p:pic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E568781F-72B6-957E-C360-75F97FFCA5F3}"/>
              </a:ext>
            </a:extLst>
          </p:cNvPr>
          <p:cNvSpPr/>
          <p:nvPr/>
        </p:nvSpPr>
        <p:spPr>
          <a:xfrm>
            <a:off x="969179" y="2014852"/>
            <a:ext cx="2554426" cy="59689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9927A01-A33C-D184-1058-3CEC6CCB7743}"/>
              </a:ext>
            </a:extLst>
          </p:cNvPr>
          <p:cNvSpPr txBox="1"/>
          <p:nvPr/>
        </p:nvSpPr>
        <p:spPr>
          <a:xfrm>
            <a:off x="986021" y="2128635"/>
            <a:ext cx="2537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‘</a:t>
            </a:r>
            <a:r>
              <a:rPr lang="es-ES" b="1" dirty="0" err="1"/>
              <a:t>Interactor</a:t>
            </a:r>
            <a:r>
              <a:rPr lang="es-ES" b="1" dirty="0"/>
              <a:t>’ de VRTK</a:t>
            </a:r>
          </a:p>
        </p:txBody>
      </p:sp>
      <p:sp>
        <p:nvSpPr>
          <p:cNvPr id="14" name="Flecha: a la derecha 13">
            <a:extLst>
              <a:ext uri="{FF2B5EF4-FFF2-40B4-BE49-F238E27FC236}">
                <a16:creationId xmlns:a16="http://schemas.microsoft.com/office/drawing/2014/main" id="{B6D7DF6D-2C01-9041-0598-6663B3C43082}"/>
              </a:ext>
            </a:extLst>
          </p:cNvPr>
          <p:cNvSpPr/>
          <p:nvPr/>
        </p:nvSpPr>
        <p:spPr>
          <a:xfrm>
            <a:off x="3633004" y="2194706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1795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Elipse 30">
            <a:extLst>
              <a:ext uri="{FF2B5EF4-FFF2-40B4-BE49-F238E27FC236}">
                <a16:creationId xmlns:a16="http://schemas.microsoft.com/office/drawing/2014/main" id="{B49AD3C4-174E-7D8E-F089-8D252791D252}"/>
              </a:ext>
            </a:extLst>
          </p:cNvPr>
          <p:cNvSpPr/>
          <p:nvPr/>
        </p:nvSpPr>
        <p:spPr>
          <a:xfrm>
            <a:off x="7016018" y="4478147"/>
            <a:ext cx="2578575" cy="172833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BAD68AA6-0AB3-8EDA-3106-B0379D8376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718" y="2890672"/>
            <a:ext cx="1350257" cy="1244301"/>
          </a:xfrm>
          <a:prstGeom prst="rect">
            <a:avLst/>
          </a:prstGeom>
        </p:spPr>
      </p:pic>
      <p:pic>
        <p:nvPicPr>
          <p:cNvPr id="15" name="Imagen 14" descr="Diagrama&#10;&#10;Descripción generada automáticamente">
            <a:extLst>
              <a:ext uri="{FF2B5EF4-FFF2-40B4-BE49-F238E27FC236}">
                <a16:creationId xmlns:a16="http://schemas.microsoft.com/office/drawing/2014/main" id="{B316CBFC-4E1B-05A9-FB16-35964953D5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161" y="3557325"/>
            <a:ext cx="2693893" cy="308558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2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16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CB1A54C-9FD2-C986-14CD-154A0B6DDC95}"/>
              </a:ext>
            </a:extLst>
          </p:cNvPr>
          <p:cNvSpPr txBox="1"/>
          <p:nvPr/>
        </p:nvSpPr>
        <p:spPr>
          <a:xfrm>
            <a:off x="795129" y="2054402"/>
            <a:ext cx="1176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3BA2E2F3-8664-A30F-C394-F3D2F7B22C6B}"/>
              </a:ext>
            </a:extLst>
          </p:cNvPr>
          <p:cNvSpPr/>
          <p:nvPr/>
        </p:nvSpPr>
        <p:spPr>
          <a:xfrm>
            <a:off x="1972068" y="1940619"/>
            <a:ext cx="4123931" cy="59689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01F5D6F-9551-3EFC-FB67-A65561737958}"/>
              </a:ext>
            </a:extLst>
          </p:cNvPr>
          <p:cNvSpPr txBox="1"/>
          <p:nvPr/>
        </p:nvSpPr>
        <p:spPr>
          <a:xfrm>
            <a:off x="1988911" y="2054402"/>
            <a:ext cx="4107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Mecánicas básicas para las pruebas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A4E5EE35-9759-E6D2-3D88-F093C572D588}"/>
              </a:ext>
            </a:extLst>
          </p:cNvPr>
          <p:cNvSpPr/>
          <p:nvPr/>
        </p:nvSpPr>
        <p:spPr>
          <a:xfrm>
            <a:off x="996566" y="2774874"/>
            <a:ext cx="1748865" cy="92186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02A4726-E83C-CFAE-58DB-383808BCDEF7}"/>
              </a:ext>
            </a:extLst>
          </p:cNvPr>
          <p:cNvSpPr txBox="1"/>
          <p:nvPr/>
        </p:nvSpPr>
        <p:spPr>
          <a:xfrm>
            <a:off x="1102301" y="2906818"/>
            <a:ext cx="1537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Pruebas de motricidad</a:t>
            </a:r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D62B4587-4BEE-5041-B26B-C42335A5EBF9}"/>
              </a:ext>
            </a:extLst>
          </p:cNvPr>
          <p:cNvSpPr/>
          <p:nvPr/>
        </p:nvSpPr>
        <p:spPr>
          <a:xfrm>
            <a:off x="2951782" y="3108587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0BC96CC-FF9F-F00C-73B3-834766BBFC8E}"/>
              </a:ext>
            </a:extLst>
          </p:cNvPr>
          <p:cNvSpPr txBox="1"/>
          <p:nvPr/>
        </p:nvSpPr>
        <p:spPr>
          <a:xfrm>
            <a:off x="3394108" y="3018694"/>
            <a:ext cx="5054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</a:t>
            </a:r>
            <a:r>
              <a:rPr lang="es-ES" sz="1800" dirty="0"/>
              <a:t>e necesita controlar la posición de los mandos</a:t>
            </a:r>
            <a:endParaRPr lang="es-ES" dirty="0"/>
          </a:p>
        </p:txBody>
      </p:sp>
      <p:sp>
        <p:nvSpPr>
          <p:cNvPr id="47" name="Abrir llave 46">
            <a:extLst>
              <a:ext uri="{FF2B5EF4-FFF2-40B4-BE49-F238E27FC236}">
                <a16:creationId xmlns:a16="http://schemas.microsoft.com/office/drawing/2014/main" id="{05EE50CF-581A-FD72-4F12-AD25B6E6B62A}"/>
              </a:ext>
            </a:extLst>
          </p:cNvPr>
          <p:cNvSpPr/>
          <p:nvPr/>
        </p:nvSpPr>
        <p:spPr>
          <a:xfrm rot="16200000">
            <a:off x="6415618" y="1614123"/>
            <a:ext cx="218979" cy="3653385"/>
          </a:xfrm>
          <a:prstGeom prst="leftBrace">
            <a:avLst>
              <a:gd name="adj1" fmla="val 99647"/>
              <a:gd name="adj2" fmla="val 49643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D122E44-33F7-F5ED-D6DF-CA079F7809A2}"/>
              </a:ext>
            </a:extLst>
          </p:cNvPr>
          <p:cNvSpPr txBox="1"/>
          <p:nvPr/>
        </p:nvSpPr>
        <p:spPr>
          <a:xfrm>
            <a:off x="5087556" y="3557325"/>
            <a:ext cx="2776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b="1" dirty="0"/>
              <a:t>Cubo invisible</a:t>
            </a:r>
          </a:p>
          <a:p>
            <a:pPr algn="ctr"/>
            <a:r>
              <a:rPr lang="es-ES" sz="1800" dirty="0"/>
              <a:t>con componente </a:t>
            </a:r>
            <a:r>
              <a:rPr lang="es-ES" sz="1800" dirty="0" err="1"/>
              <a:t>Trigger</a:t>
            </a:r>
            <a:endParaRPr lang="es-ES" dirty="0"/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CBBB0A36-10C5-111B-308F-3F73A645C1A0}"/>
              </a:ext>
            </a:extLst>
          </p:cNvPr>
          <p:cNvCxnSpPr>
            <a:cxnSpLocks/>
          </p:cNvCxnSpPr>
          <p:nvPr/>
        </p:nvCxnSpPr>
        <p:spPr>
          <a:xfrm>
            <a:off x="7462684" y="4203656"/>
            <a:ext cx="202263" cy="33884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1F61C953-CBE9-4C1D-417A-25A7AE20A96B}"/>
              </a:ext>
            </a:extLst>
          </p:cNvPr>
          <p:cNvSpPr txBox="1"/>
          <p:nvPr/>
        </p:nvSpPr>
        <p:spPr>
          <a:xfrm>
            <a:off x="7181138" y="4582896"/>
            <a:ext cx="22072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</a:t>
            </a:r>
            <a:r>
              <a:rPr lang="es-ES" sz="1800" b="1" dirty="0"/>
              <a:t>cript</a:t>
            </a:r>
            <a:r>
              <a:rPr lang="es-ES" sz="1800" dirty="0"/>
              <a:t> para controlar cuando entran y salen los mandos del espacio designado</a:t>
            </a:r>
            <a:endParaRPr lang="es-ES" dirty="0"/>
          </a:p>
        </p:txBody>
      </p:sp>
      <p:pic>
        <p:nvPicPr>
          <p:cNvPr id="38" name="Imagen 37" descr="Texto&#10;&#10;Descripción generada automáticamente">
            <a:extLst>
              <a:ext uri="{FF2B5EF4-FFF2-40B4-BE49-F238E27FC236}">
                <a16:creationId xmlns:a16="http://schemas.microsoft.com/office/drawing/2014/main" id="{75C70B96-1FB4-A035-9B33-534E71A5B5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590" y="4776548"/>
            <a:ext cx="2487331" cy="187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879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2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17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3BA2E2F3-8664-A30F-C394-F3D2F7B22C6B}"/>
              </a:ext>
            </a:extLst>
          </p:cNvPr>
          <p:cNvSpPr/>
          <p:nvPr/>
        </p:nvSpPr>
        <p:spPr>
          <a:xfrm>
            <a:off x="303246" y="1885918"/>
            <a:ext cx="4784310" cy="52673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01F5D6F-9551-3EFC-FB67-A65561737958}"/>
              </a:ext>
            </a:extLst>
          </p:cNvPr>
          <p:cNvSpPr txBox="1"/>
          <p:nvPr/>
        </p:nvSpPr>
        <p:spPr>
          <a:xfrm>
            <a:off x="303246" y="1962991"/>
            <a:ext cx="4784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Control posición de las manos del jugador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0BC96CC-FF9F-F00C-73B3-834766BBFC8E}"/>
              </a:ext>
            </a:extLst>
          </p:cNvPr>
          <p:cNvSpPr txBox="1"/>
          <p:nvPr/>
        </p:nvSpPr>
        <p:spPr>
          <a:xfrm>
            <a:off x="1226666" y="2583697"/>
            <a:ext cx="8673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</a:t>
            </a:r>
            <a:r>
              <a:rPr lang="es-ES" sz="1800" dirty="0"/>
              <a:t>e crea una </a:t>
            </a:r>
            <a:r>
              <a:rPr lang="es-ES" sz="1800" b="1" dirty="0"/>
              <a:t>matriz de objetos </a:t>
            </a:r>
            <a:r>
              <a:rPr lang="es-ES" sz="1800" b="1" dirty="0" err="1"/>
              <a:t>Trigger</a:t>
            </a:r>
            <a:r>
              <a:rPr lang="es-ES" sz="1800" b="1" dirty="0"/>
              <a:t> </a:t>
            </a:r>
            <a:r>
              <a:rPr lang="es-ES" sz="1800" dirty="0"/>
              <a:t>cuya posición y rotación cambia con los movimientos del jugador</a:t>
            </a:r>
            <a:endParaRPr lang="es-ES" dirty="0"/>
          </a:p>
        </p:txBody>
      </p:sp>
      <p:sp>
        <p:nvSpPr>
          <p:cNvPr id="10" name="Flecha: doblada hacia arriba 9">
            <a:extLst>
              <a:ext uri="{FF2B5EF4-FFF2-40B4-BE49-F238E27FC236}">
                <a16:creationId xmlns:a16="http://schemas.microsoft.com/office/drawing/2014/main" id="{04DD9A47-B1D5-9067-4894-0058F1D39A90}"/>
              </a:ext>
            </a:extLst>
          </p:cNvPr>
          <p:cNvSpPr/>
          <p:nvPr/>
        </p:nvSpPr>
        <p:spPr>
          <a:xfrm rot="5400000">
            <a:off x="717065" y="2532547"/>
            <a:ext cx="407312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pic>
        <p:nvPicPr>
          <p:cNvPr id="16" name="Imagen 15" descr="Texto&#10;&#10;Descripción generada automáticamente">
            <a:extLst>
              <a:ext uri="{FF2B5EF4-FFF2-40B4-BE49-F238E27FC236}">
                <a16:creationId xmlns:a16="http://schemas.microsoft.com/office/drawing/2014/main" id="{0A2DB01B-14E6-F593-37D6-C87D52CFBC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72" y="1032283"/>
            <a:ext cx="1909433" cy="3102828"/>
          </a:xfrm>
          <a:prstGeom prst="rect">
            <a:avLst/>
          </a:prstGeom>
        </p:spPr>
      </p:pic>
      <p:sp>
        <p:nvSpPr>
          <p:cNvPr id="21" name="Flecha: doblada hacia arriba 20">
            <a:extLst>
              <a:ext uri="{FF2B5EF4-FFF2-40B4-BE49-F238E27FC236}">
                <a16:creationId xmlns:a16="http://schemas.microsoft.com/office/drawing/2014/main" id="{4A7DE627-BD4C-CF68-D831-DC57B423ADD5}"/>
              </a:ext>
            </a:extLst>
          </p:cNvPr>
          <p:cNvSpPr/>
          <p:nvPr/>
        </p:nvSpPr>
        <p:spPr>
          <a:xfrm rot="5400000">
            <a:off x="530286" y="3085180"/>
            <a:ext cx="780870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34542F2-FDF1-7BBC-2627-007703736445}"/>
              </a:ext>
            </a:extLst>
          </p:cNvPr>
          <p:cNvSpPr txBox="1"/>
          <p:nvPr/>
        </p:nvSpPr>
        <p:spPr>
          <a:xfrm>
            <a:off x="1226666" y="3368658"/>
            <a:ext cx="8673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/>
              <a:t>Cada </a:t>
            </a:r>
            <a:r>
              <a:rPr lang="es-ES" sz="1800" dirty="0" err="1"/>
              <a:t>Trigger</a:t>
            </a:r>
            <a:r>
              <a:rPr lang="es-ES" sz="1800" dirty="0"/>
              <a:t> siempre está en la </a:t>
            </a:r>
            <a:r>
              <a:rPr lang="es-ES" sz="1800" b="1" dirty="0"/>
              <a:t>misma posición </a:t>
            </a:r>
            <a:r>
              <a:rPr lang="es-ES" sz="1800" dirty="0"/>
              <a:t>respecto a la visión del jugador</a:t>
            </a:r>
            <a:endParaRPr lang="es-ES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BC50D91F-DE1C-6F2F-A75C-6D7721D11FC1}"/>
              </a:ext>
            </a:extLst>
          </p:cNvPr>
          <p:cNvSpPr txBox="1"/>
          <p:nvPr/>
        </p:nvSpPr>
        <p:spPr>
          <a:xfrm>
            <a:off x="1226666" y="3973454"/>
            <a:ext cx="8673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/>
              <a:t>Las posiciones en las que el jugador debe colocar sus manos se pueden describir como una </a:t>
            </a:r>
            <a:r>
              <a:rPr lang="es-ES" sz="1800" b="1" dirty="0"/>
              <a:t>matriz de booleanos</a:t>
            </a:r>
            <a:endParaRPr lang="es-ES" b="1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764FC806-E344-548F-BA74-3118EE3C239D}"/>
              </a:ext>
            </a:extLst>
          </p:cNvPr>
          <p:cNvSpPr txBox="1"/>
          <p:nvPr/>
        </p:nvSpPr>
        <p:spPr>
          <a:xfrm>
            <a:off x="677141" y="5423976"/>
            <a:ext cx="2765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Para facilitar la escalabilidad del sistema</a:t>
            </a:r>
          </a:p>
        </p:txBody>
      </p:sp>
      <p:sp>
        <p:nvSpPr>
          <p:cNvPr id="28" name="Flecha: doblada hacia arriba 27">
            <a:extLst>
              <a:ext uri="{FF2B5EF4-FFF2-40B4-BE49-F238E27FC236}">
                <a16:creationId xmlns:a16="http://schemas.microsoft.com/office/drawing/2014/main" id="{E09DF87B-085A-9213-50A0-4051C0DFCE6C}"/>
              </a:ext>
            </a:extLst>
          </p:cNvPr>
          <p:cNvSpPr/>
          <p:nvPr/>
        </p:nvSpPr>
        <p:spPr>
          <a:xfrm rot="5400000">
            <a:off x="563612" y="3787188"/>
            <a:ext cx="714218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AE87F6AE-16BD-7C26-3C54-28039CEEE038}"/>
              </a:ext>
            </a:extLst>
          </p:cNvPr>
          <p:cNvSpPr txBox="1"/>
          <p:nvPr/>
        </p:nvSpPr>
        <p:spPr>
          <a:xfrm>
            <a:off x="1226666" y="4798785"/>
            <a:ext cx="6852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/>
              <a:t>Se implementa la </a:t>
            </a:r>
            <a:r>
              <a:rPr lang="es-ES" sz="1800" b="1" dirty="0"/>
              <a:t>carga de posiciones </a:t>
            </a:r>
            <a:r>
              <a:rPr lang="es-ES" sz="1800" dirty="0"/>
              <a:t>mediante ficheros JSON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F242CCE-2559-A549-CBB6-E22C4484AF77}"/>
              </a:ext>
            </a:extLst>
          </p:cNvPr>
          <p:cNvSpPr txBox="1"/>
          <p:nvPr/>
        </p:nvSpPr>
        <p:spPr>
          <a:xfrm>
            <a:off x="4284394" y="5423976"/>
            <a:ext cx="28967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Indicar posiciones concretas según tiempos y enlazar varias posiciones</a:t>
            </a:r>
          </a:p>
        </p:txBody>
      </p:sp>
      <p:sp>
        <p:nvSpPr>
          <p:cNvPr id="35" name="Flecha: doblada hacia arriba 34">
            <a:extLst>
              <a:ext uri="{FF2B5EF4-FFF2-40B4-BE49-F238E27FC236}">
                <a16:creationId xmlns:a16="http://schemas.microsoft.com/office/drawing/2014/main" id="{E0861FFC-DDAC-B75A-364C-74C52F906F2B}"/>
              </a:ext>
            </a:extLst>
          </p:cNvPr>
          <p:cNvSpPr/>
          <p:nvPr/>
        </p:nvSpPr>
        <p:spPr>
          <a:xfrm rot="5400000">
            <a:off x="530286" y="4497763"/>
            <a:ext cx="780870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6" name="Abrir llave 35">
            <a:extLst>
              <a:ext uri="{FF2B5EF4-FFF2-40B4-BE49-F238E27FC236}">
                <a16:creationId xmlns:a16="http://schemas.microsoft.com/office/drawing/2014/main" id="{36BA075A-4FA7-BA14-546B-0A8CF00F108C}"/>
              </a:ext>
            </a:extLst>
          </p:cNvPr>
          <p:cNvSpPr/>
          <p:nvPr/>
        </p:nvSpPr>
        <p:spPr>
          <a:xfrm rot="5400000">
            <a:off x="3825090" y="3450914"/>
            <a:ext cx="218979" cy="3653385"/>
          </a:xfrm>
          <a:prstGeom prst="leftBrace">
            <a:avLst>
              <a:gd name="adj1" fmla="val 99647"/>
              <a:gd name="adj2" fmla="val 49643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40" name="Imagen 39" descr="Imagen que contiene tabla, pequeño, agua, pantalla&#10;&#10;Descripción generada automáticamente">
            <a:extLst>
              <a:ext uri="{FF2B5EF4-FFF2-40B4-BE49-F238E27FC236}">
                <a16:creationId xmlns:a16="http://schemas.microsoft.com/office/drawing/2014/main" id="{F4080685-4022-7158-7FED-535F8C9262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7380" y="4519075"/>
            <a:ext cx="2949125" cy="201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8711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2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18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D62B4587-4BEE-5041-B26B-C42335A5EBF9}"/>
              </a:ext>
            </a:extLst>
          </p:cNvPr>
          <p:cNvSpPr/>
          <p:nvPr/>
        </p:nvSpPr>
        <p:spPr>
          <a:xfrm>
            <a:off x="3946239" y="2644327"/>
            <a:ext cx="235975" cy="242793"/>
          </a:xfrm>
          <a:prstGeom prst="rightArrow">
            <a:avLst>
              <a:gd name="adj1" fmla="val 50000"/>
              <a:gd name="adj2" fmla="val 46429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0BC96CC-FF9F-F00C-73B3-834766BBFC8E}"/>
              </a:ext>
            </a:extLst>
          </p:cNvPr>
          <p:cNvSpPr txBox="1"/>
          <p:nvPr/>
        </p:nvSpPr>
        <p:spPr>
          <a:xfrm>
            <a:off x="4496151" y="2442557"/>
            <a:ext cx="5427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B</a:t>
            </a:r>
            <a:r>
              <a:rPr lang="es-ES" sz="1800" dirty="0"/>
              <a:t>asta con presentar una imagen o sonido con las herramientas básicas de Unity</a:t>
            </a:r>
            <a:endParaRPr lang="es-ES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54A89C3E-F2FA-7576-682D-73F1FA4EF304}"/>
              </a:ext>
            </a:extLst>
          </p:cNvPr>
          <p:cNvSpPr/>
          <p:nvPr/>
        </p:nvSpPr>
        <p:spPr>
          <a:xfrm>
            <a:off x="840639" y="2239068"/>
            <a:ext cx="2791663" cy="10365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379A179-A2A2-830B-9F63-910576CABA3A}"/>
              </a:ext>
            </a:extLst>
          </p:cNvPr>
          <p:cNvSpPr txBox="1"/>
          <p:nvPr/>
        </p:nvSpPr>
        <p:spPr>
          <a:xfrm>
            <a:off x="988317" y="2454029"/>
            <a:ext cx="2496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Pruebas de memoria y lenguaje</a:t>
            </a:r>
          </a:p>
        </p:txBody>
      </p:sp>
      <p:sp>
        <p:nvSpPr>
          <p:cNvPr id="22" name="Flecha: a la derecha 21">
            <a:extLst>
              <a:ext uri="{FF2B5EF4-FFF2-40B4-BE49-F238E27FC236}">
                <a16:creationId xmlns:a16="http://schemas.microsoft.com/office/drawing/2014/main" id="{93EC9DB2-0F5A-D982-1DCB-B36684080F20}"/>
              </a:ext>
            </a:extLst>
          </p:cNvPr>
          <p:cNvSpPr/>
          <p:nvPr/>
        </p:nvSpPr>
        <p:spPr>
          <a:xfrm>
            <a:off x="3946239" y="3825489"/>
            <a:ext cx="235975" cy="242793"/>
          </a:xfrm>
          <a:prstGeom prst="rightArrow">
            <a:avLst>
              <a:gd name="adj1" fmla="val 50000"/>
              <a:gd name="adj2" fmla="val 46429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4FE22FBE-DDEC-9B83-F77D-A3DAC6AAB1D2}"/>
              </a:ext>
            </a:extLst>
          </p:cNvPr>
          <p:cNvSpPr txBox="1"/>
          <p:nvPr/>
        </p:nvSpPr>
        <p:spPr>
          <a:xfrm>
            <a:off x="4496151" y="3536979"/>
            <a:ext cx="5427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R</a:t>
            </a:r>
            <a:r>
              <a:rPr lang="es-ES" sz="1800" dirty="0"/>
              <a:t>equieren que se puedan colocar objetos en zonas específicas del escenario, para ello se utiliza una variante del </a:t>
            </a:r>
            <a:r>
              <a:rPr lang="es-ES" sz="1800" dirty="0" err="1"/>
              <a:t>Trigger</a:t>
            </a:r>
            <a:r>
              <a:rPr lang="es-ES" sz="1800" dirty="0"/>
              <a:t> anterior</a:t>
            </a:r>
            <a:endParaRPr lang="es-ES" dirty="0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FDB2CB32-4D58-F0CB-634E-2F7552ED88AB}"/>
              </a:ext>
            </a:extLst>
          </p:cNvPr>
          <p:cNvSpPr/>
          <p:nvPr/>
        </p:nvSpPr>
        <p:spPr>
          <a:xfrm>
            <a:off x="840639" y="3420230"/>
            <a:ext cx="2791663" cy="10365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8A02FBFA-2BB1-F815-BAE7-8062CBC2FEA3}"/>
              </a:ext>
            </a:extLst>
          </p:cNvPr>
          <p:cNvSpPr txBox="1"/>
          <p:nvPr/>
        </p:nvSpPr>
        <p:spPr>
          <a:xfrm>
            <a:off x="988317" y="3617490"/>
            <a:ext cx="2496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Pruebas de razonamiento</a:t>
            </a:r>
          </a:p>
        </p:txBody>
      </p:sp>
      <p:sp>
        <p:nvSpPr>
          <p:cNvPr id="27" name="Flecha: a la derecha 26">
            <a:extLst>
              <a:ext uri="{FF2B5EF4-FFF2-40B4-BE49-F238E27FC236}">
                <a16:creationId xmlns:a16="http://schemas.microsoft.com/office/drawing/2014/main" id="{ADD9ABB6-5B23-C727-040E-FD4A8AEB45E8}"/>
              </a:ext>
            </a:extLst>
          </p:cNvPr>
          <p:cNvSpPr/>
          <p:nvPr/>
        </p:nvSpPr>
        <p:spPr>
          <a:xfrm>
            <a:off x="3946239" y="5059314"/>
            <a:ext cx="235975" cy="242793"/>
          </a:xfrm>
          <a:prstGeom prst="rightArrow">
            <a:avLst>
              <a:gd name="adj1" fmla="val 50000"/>
              <a:gd name="adj2" fmla="val 46429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F40D147-8AC1-09E2-A602-3D32CD2C48EF}"/>
              </a:ext>
            </a:extLst>
          </p:cNvPr>
          <p:cNvSpPr txBox="1"/>
          <p:nvPr/>
        </p:nvSpPr>
        <p:spPr>
          <a:xfrm>
            <a:off x="4496151" y="4857544"/>
            <a:ext cx="4925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/>
              <a:t>Utiliza el motor de </a:t>
            </a:r>
            <a:r>
              <a:rPr lang="es-ES" sz="1800" dirty="0" err="1"/>
              <a:t>espacialización</a:t>
            </a:r>
            <a:r>
              <a:rPr lang="es-ES" sz="1800" dirty="0"/>
              <a:t> de audio propio de Unity</a:t>
            </a:r>
            <a:endParaRPr lang="es-ES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140FC3F9-CD46-B7A9-CE26-B12BD820B1FB}"/>
              </a:ext>
            </a:extLst>
          </p:cNvPr>
          <p:cNvSpPr/>
          <p:nvPr/>
        </p:nvSpPr>
        <p:spPr>
          <a:xfrm>
            <a:off x="840639" y="4654055"/>
            <a:ext cx="2791663" cy="10365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A14D8F5-DFF7-E296-74F1-51BA18879FCE}"/>
              </a:ext>
            </a:extLst>
          </p:cNvPr>
          <p:cNvSpPr txBox="1"/>
          <p:nvPr/>
        </p:nvSpPr>
        <p:spPr>
          <a:xfrm>
            <a:off x="988317" y="4782099"/>
            <a:ext cx="2496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b="1" dirty="0"/>
              <a:t>Prueba de comprensión espacial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12453846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Diagrama&#10;&#10;Descripción generada automáticamente">
            <a:extLst>
              <a:ext uri="{FF2B5EF4-FFF2-40B4-BE49-F238E27FC236}">
                <a16:creationId xmlns:a16="http://schemas.microsoft.com/office/drawing/2014/main" id="{E8E4FDB3-B2ED-74F4-4EBA-185C15C8CB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031" y="4232582"/>
            <a:ext cx="2516009" cy="21817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3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19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CB1A54C-9FD2-C986-14CD-154A0B6DDC95}"/>
              </a:ext>
            </a:extLst>
          </p:cNvPr>
          <p:cNvSpPr txBox="1"/>
          <p:nvPr/>
        </p:nvSpPr>
        <p:spPr>
          <a:xfrm>
            <a:off x="795129" y="2054402"/>
            <a:ext cx="1176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3BA2E2F3-8664-A30F-C394-F3D2F7B22C6B}"/>
              </a:ext>
            </a:extLst>
          </p:cNvPr>
          <p:cNvSpPr/>
          <p:nvPr/>
        </p:nvSpPr>
        <p:spPr>
          <a:xfrm>
            <a:off x="1972068" y="1940619"/>
            <a:ext cx="4542505" cy="59689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01F5D6F-9551-3EFC-FB67-A65561737958}"/>
              </a:ext>
            </a:extLst>
          </p:cNvPr>
          <p:cNvSpPr txBox="1"/>
          <p:nvPr/>
        </p:nvSpPr>
        <p:spPr>
          <a:xfrm>
            <a:off x="1988911" y="2054402"/>
            <a:ext cx="4525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Diseñar, crear e integrar los escenarios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A4E5EE35-9759-E6D2-3D88-F093C572D588}"/>
              </a:ext>
            </a:extLst>
          </p:cNvPr>
          <p:cNvSpPr/>
          <p:nvPr/>
        </p:nvSpPr>
        <p:spPr>
          <a:xfrm>
            <a:off x="1102301" y="2774874"/>
            <a:ext cx="1643130" cy="6686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02A4726-E83C-CFAE-58DB-383808BCDEF7}"/>
              </a:ext>
            </a:extLst>
          </p:cNvPr>
          <p:cNvSpPr txBox="1"/>
          <p:nvPr/>
        </p:nvSpPr>
        <p:spPr>
          <a:xfrm>
            <a:off x="1155169" y="2918262"/>
            <a:ext cx="153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Escenario</a:t>
            </a:r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D62B4587-4BEE-5041-B26B-C42335A5EBF9}"/>
              </a:ext>
            </a:extLst>
          </p:cNvPr>
          <p:cNvSpPr/>
          <p:nvPr/>
        </p:nvSpPr>
        <p:spPr>
          <a:xfrm>
            <a:off x="2984001" y="2981531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0BC96CC-FF9F-F00C-73B3-834766BBFC8E}"/>
              </a:ext>
            </a:extLst>
          </p:cNvPr>
          <p:cNvSpPr txBox="1"/>
          <p:nvPr/>
        </p:nvSpPr>
        <p:spPr>
          <a:xfrm>
            <a:off x="3394888" y="2918261"/>
            <a:ext cx="5577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Inspiración en </a:t>
            </a:r>
            <a:r>
              <a:rPr lang="es-ES" b="1" dirty="0"/>
              <a:t>concursos de TV </a:t>
            </a:r>
            <a:r>
              <a:rPr lang="es-ES" dirty="0"/>
              <a:t>como ‘Ahora Caigo’</a:t>
            </a:r>
          </a:p>
        </p:txBody>
      </p:sp>
      <p:sp>
        <p:nvSpPr>
          <p:cNvPr id="47" name="Abrir llave 46">
            <a:extLst>
              <a:ext uri="{FF2B5EF4-FFF2-40B4-BE49-F238E27FC236}">
                <a16:creationId xmlns:a16="http://schemas.microsoft.com/office/drawing/2014/main" id="{05EE50CF-581A-FD72-4F12-AD25B6E6B62A}"/>
              </a:ext>
            </a:extLst>
          </p:cNvPr>
          <p:cNvSpPr/>
          <p:nvPr/>
        </p:nvSpPr>
        <p:spPr>
          <a:xfrm rot="5400000">
            <a:off x="5223855" y="1192054"/>
            <a:ext cx="272329" cy="4516065"/>
          </a:xfrm>
          <a:prstGeom prst="leftBrace">
            <a:avLst>
              <a:gd name="adj1" fmla="val 55387"/>
              <a:gd name="adj2" fmla="val 48271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D122E44-33F7-F5ED-D6DF-CA079F7809A2}"/>
              </a:ext>
            </a:extLst>
          </p:cNvPr>
          <p:cNvSpPr txBox="1"/>
          <p:nvPr/>
        </p:nvSpPr>
        <p:spPr>
          <a:xfrm>
            <a:off x="1713527" y="3586251"/>
            <a:ext cx="2776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Escenario circular</a:t>
            </a:r>
            <a:endParaRPr lang="es-ES" sz="1800" b="1" dirty="0"/>
          </a:p>
          <a:p>
            <a:pPr algn="ctr"/>
            <a:r>
              <a:rPr lang="es-ES" sz="1800" dirty="0"/>
              <a:t>con jugador en el centro</a:t>
            </a:r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04883DA-F05B-EFDA-F338-37E322C067B6}"/>
              </a:ext>
            </a:extLst>
          </p:cNvPr>
          <p:cNvSpPr txBox="1"/>
          <p:nvPr/>
        </p:nvSpPr>
        <p:spPr>
          <a:xfrm>
            <a:off x="6229591" y="3608508"/>
            <a:ext cx="2776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Pantalla gigante</a:t>
            </a:r>
            <a:endParaRPr lang="es-ES" sz="1800" b="1" dirty="0"/>
          </a:p>
          <a:p>
            <a:pPr algn="ctr"/>
            <a:r>
              <a:rPr lang="es-ES" sz="1800" dirty="0"/>
              <a:t>con la que interactuar</a:t>
            </a:r>
            <a:endParaRPr lang="es-ES" dirty="0"/>
          </a:p>
        </p:txBody>
      </p:sp>
      <p:pic>
        <p:nvPicPr>
          <p:cNvPr id="16" name="Imagen 15" descr="Imagen que contiene interior, tabla, pequeño, computadora&#10;&#10;Descripción generada automáticamente">
            <a:extLst>
              <a:ext uri="{FF2B5EF4-FFF2-40B4-BE49-F238E27FC236}">
                <a16:creationId xmlns:a16="http://schemas.microsoft.com/office/drawing/2014/main" id="{930AA350-CE63-9F95-6616-915B2CD8F8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278" y="834771"/>
            <a:ext cx="3700865" cy="1831158"/>
          </a:xfrm>
          <a:prstGeom prst="rect">
            <a:avLst/>
          </a:prstGeom>
        </p:spPr>
      </p:pic>
      <p:pic>
        <p:nvPicPr>
          <p:cNvPr id="21" name="Imagen 20" descr="Diagrama&#10;&#10;Descripción generada automáticamente">
            <a:extLst>
              <a:ext uri="{FF2B5EF4-FFF2-40B4-BE49-F238E27FC236}">
                <a16:creationId xmlns:a16="http://schemas.microsoft.com/office/drawing/2014/main" id="{0F5B00F0-B161-2485-1C65-9ADC4ADD81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655" y="4336544"/>
            <a:ext cx="3241154" cy="178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610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sz="4000" dirty="0">
                <a:solidFill>
                  <a:schemeClr val="accent1">
                    <a:lumMod val="75000"/>
                  </a:schemeClr>
                </a:solidFill>
              </a:rPr>
              <a:t>Estructura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EE9408-38EC-98DE-C5E5-82DAE20EE382}"/>
              </a:ext>
            </a:extLst>
          </p:cNvPr>
          <p:cNvSpPr txBox="1"/>
          <p:nvPr/>
        </p:nvSpPr>
        <p:spPr>
          <a:xfrm>
            <a:off x="1555692" y="1930399"/>
            <a:ext cx="460971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/>
              <a:t>Motivación y objetivos</a:t>
            </a:r>
          </a:p>
          <a:p>
            <a:r>
              <a:rPr lang="es-ES" sz="3200" dirty="0"/>
              <a:t>Análisis inicial</a:t>
            </a:r>
          </a:p>
          <a:p>
            <a:r>
              <a:rPr lang="es-ES" sz="3200" dirty="0"/>
              <a:t>Tecnología a usar</a:t>
            </a:r>
          </a:p>
          <a:p>
            <a:r>
              <a:rPr lang="es-ES" sz="3200" dirty="0"/>
              <a:t>Metodología a usar</a:t>
            </a:r>
          </a:p>
          <a:p>
            <a:r>
              <a:rPr lang="es-ES" sz="3200" dirty="0"/>
              <a:t>Desarrollo</a:t>
            </a:r>
          </a:p>
          <a:p>
            <a:r>
              <a:rPr lang="es-ES" sz="3200" dirty="0"/>
              <a:t>Conclusiones</a:t>
            </a:r>
          </a:p>
          <a:p>
            <a:r>
              <a:rPr lang="es-ES" sz="3200" dirty="0"/>
              <a:t>Líneas futuras</a:t>
            </a:r>
          </a:p>
        </p:txBody>
      </p:sp>
    </p:spTree>
    <p:extLst>
      <p:ext uri="{BB962C8B-B14F-4D97-AF65-F5344CB8AC3E}">
        <p14:creationId xmlns:p14="http://schemas.microsoft.com/office/powerpoint/2010/main" val="1241780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3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20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pic>
        <p:nvPicPr>
          <p:cNvPr id="25" name="Imagen 2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F1E7DBB1-86A8-CE06-5577-938C3F3B93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372" y="1920022"/>
            <a:ext cx="1991463" cy="608502"/>
          </a:xfrm>
          <a:prstGeom prst="rect">
            <a:avLst/>
          </a:prstGeom>
        </p:spPr>
      </p:pic>
      <p:sp>
        <p:nvSpPr>
          <p:cNvPr id="26" name="Elipse 25">
            <a:extLst>
              <a:ext uri="{FF2B5EF4-FFF2-40B4-BE49-F238E27FC236}">
                <a16:creationId xmlns:a16="http://schemas.microsoft.com/office/drawing/2014/main" id="{CCAFB1E9-B6AE-51E8-5E9C-74B5A5358E01}"/>
              </a:ext>
            </a:extLst>
          </p:cNvPr>
          <p:cNvSpPr/>
          <p:nvPr/>
        </p:nvSpPr>
        <p:spPr>
          <a:xfrm>
            <a:off x="1047522" y="1967382"/>
            <a:ext cx="1643130" cy="6686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17737CA1-D50A-2F34-1735-B9B686FF0C2F}"/>
              </a:ext>
            </a:extLst>
          </p:cNvPr>
          <p:cNvSpPr txBox="1"/>
          <p:nvPr/>
        </p:nvSpPr>
        <p:spPr>
          <a:xfrm>
            <a:off x="1100390" y="2110770"/>
            <a:ext cx="153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Escenario</a:t>
            </a:r>
          </a:p>
        </p:txBody>
      </p:sp>
      <p:sp>
        <p:nvSpPr>
          <p:cNvPr id="28" name="Flecha: a la derecha 27">
            <a:extLst>
              <a:ext uri="{FF2B5EF4-FFF2-40B4-BE49-F238E27FC236}">
                <a16:creationId xmlns:a16="http://schemas.microsoft.com/office/drawing/2014/main" id="{E7C07042-0EF6-326B-AA5E-C8444373CC91}"/>
              </a:ext>
            </a:extLst>
          </p:cNvPr>
          <p:cNvSpPr/>
          <p:nvPr/>
        </p:nvSpPr>
        <p:spPr>
          <a:xfrm>
            <a:off x="2929222" y="2174039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A32036D-AB58-BF64-3D5B-286D0C6A2896}"/>
              </a:ext>
            </a:extLst>
          </p:cNvPr>
          <p:cNvSpPr txBox="1"/>
          <p:nvPr/>
        </p:nvSpPr>
        <p:spPr>
          <a:xfrm>
            <a:off x="3339329" y="2110770"/>
            <a:ext cx="275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Creado usando </a:t>
            </a:r>
            <a:r>
              <a:rPr lang="es-ES" dirty="0" err="1"/>
              <a:t>Blender</a:t>
            </a:r>
            <a:endParaRPr lang="es-ES" dirty="0"/>
          </a:p>
        </p:txBody>
      </p:sp>
      <p:pic>
        <p:nvPicPr>
          <p:cNvPr id="30" name="Imagen 29" descr="Gráfico, Icono, Gráfico de proyección solar&#10;&#10;Descripción generada automáticamente">
            <a:extLst>
              <a:ext uri="{FF2B5EF4-FFF2-40B4-BE49-F238E27FC236}">
                <a16:creationId xmlns:a16="http://schemas.microsoft.com/office/drawing/2014/main" id="{244BC667-72AD-9D3B-B280-28E3C77B2B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850" y="2975968"/>
            <a:ext cx="4214734" cy="2646553"/>
          </a:xfrm>
          <a:prstGeom prst="rect">
            <a:avLst/>
          </a:prstGeom>
        </p:spPr>
      </p:pic>
      <p:pic>
        <p:nvPicPr>
          <p:cNvPr id="31" name="Imagen 30" descr="Gráfico&#10;&#10;Descripción generada automáticamente">
            <a:extLst>
              <a:ext uri="{FF2B5EF4-FFF2-40B4-BE49-F238E27FC236}">
                <a16:creationId xmlns:a16="http://schemas.microsoft.com/office/drawing/2014/main" id="{725FD98B-4CFE-4D7D-3EB1-6327499B09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652" y="2975968"/>
            <a:ext cx="3296858" cy="259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298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3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21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CCAFB1E9-B6AE-51E8-5E9C-74B5A5358E01}"/>
              </a:ext>
            </a:extLst>
          </p:cNvPr>
          <p:cNvSpPr/>
          <p:nvPr/>
        </p:nvSpPr>
        <p:spPr>
          <a:xfrm>
            <a:off x="1047522" y="1967382"/>
            <a:ext cx="1643130" cy="6686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17737CA1-D50A-2F34-1735-B9B686FF0C2F}"/>
              </a:ext>
            </a:extLst>
          </p:cNvPr>
          <p:cNvSpPr txBox="1"/>
          <p:nvPr/>
        </p:nvSpPr>
        <p:spPr>
          <a:xfrm>
            <a:off x="1100390" y="2110770"/>
            <a:ext cx="153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Escenario</a:t>
            </a:r>
          </a:p>
        </p:txBody>
      </p:sp>
      <p:sp>
        <p:nvSpPr>
          <p:cNvPr id="28" name="Flecha: a la derecha 27">
            <a:extLst>
              <a:ext uri="{FF2B5EF4-FFF2-40B4-BE49-F238E27FC236}">
                <a16:creationId xmlns:a16="http://schemas.microsoft.com/office/drawing/2014/main" id="{E7C07042-0EF6-326B-AA5E-C8444373CC91}"/>
              </a:ext>
            </a:extLst>
          </p:cNvPr>
          <p:cNvSpPr/>
          <p:nvPr/>
        </p:nvSpPr>
        <p:spPr>
          <a:xfrm>
            <a:off x="2929222" y="2174039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A32036D-AB58-BF64-3D5B-286D0C6A2896}"/>
              </a:ext>
            </a:extLst>
          </p:cNvPr>
          <p:cNvSpPr txBox="1"/>
          <p:nvPr/>
        </p:nvSpPr>
        <p:spPr>
          <a:xfrm>
            <a:off x="3339329" y="1967382"/>
            <a:ext cx="56874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Posteriormente importado en Unity</a:t>
            </a:r>
          </a:p>
          <a:p>
            <a:r>
              <a:rPr lang="es-ES" sz="1800" dirty="0"/>
              <a:t>Con decoración extra obtenida de Unity </a:t>
            </a:r>
            <a:r>
              <a:rPr lang="es-ES" sz="1800" dirty="0" err="1"/>
              <a:t>Asset</a:t>
            </a:r>
            <a:r>
              <a:rPr lang="es-ES" sz="1800" dirty="0"/>
              <a:t> Store</a:t>
            </a:r>
          </a:p>
          <a:p>
            <a:endParaRPr lang="es-ES" dirty="0"/>
          </a:p>
        </p:txBody>
      </p:sp>
      <p:pic>
        <p:nvPicPr>
          <p:cNvPr id="6" name="Imagen 3" descr="Imagen que contiene Forma&#10;&#10;Descripción generada automáticamente">
            <a:extLst>
              <a:ext uri="{FF2B5EF4-FFF2-40B4-BE49-F238E27FC236}">
                <a16:creationId xmlns:a16="http://schemas.microsoft.com/office/drawing/2014/main" id="{1D45D009-835B-E372-33A8-80E13A1F6E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947" y="1538224"/>
            <a:ext cx="1468157" cy="780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n 7" descr="Una captura de pantalla de un celular con la imagen de un videojuego&#10;&#10;Descripción generada automáticamente con confianza baja">
            <a:extLst>
              <a:ext uri="{FF2B5EF4-FFF2-40B4-BE49-F238E27FC236}">
                <a16:creationId xmlns:a16="http://schemas.microsoft.com/office/drawing/2014/main" id="{102716DA-1EE2-F037-EE24-B08D7A27B3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66" y="2881516"/>
            <a:ext cx="3332691" cy="3216264"/>
          </a:xfrm>
          <a:prstGeom prst="rect">
            <a:avLst/>
          </a:prstGeom>
        </p:spPr>
      </p:pic>
      <p:pic>
        <p:nvPicPr>
          <p:cNvPr id="10" name="Imagen 9" descr="Imagen que contiene tabla, viendo, cuarto, frente&#10;&#10;Descripción generada automáticamente">
            <a:extLst>
              <a:ext uri="{FF2B5EF4-FFF2-40B4-BE49-F238E27FC236}">
                <a16:creationId xmlns:a16="http://schemas.microsoft.com/office/drawing/2014/main" id="{F383267E-C2DF-9E57-F4ED-73A0A84BD4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841" y="2881516"/>
            <a:ext cx="2915837" cy="1522286"/>
          </a:xfrm>
          <a:prstGeom prst="rect">
            <a:avLst/>
          </a:prstGeom>
        </p:spPr>
      </p:pic>
      <p:pic>
        <p:nvPicPr>
          <p:cNvPr id="11" name="Imagen 10" descr="Imagen que contiene tabla, agua, grande, reloj&#10;&#10;Descripción generada automáticamente">
            <a:extLst>
              <a:ext uri="{FF2B5EF4-FFF2-40B4-BE49-F238E27FC236}">
                <a16:creationId xmlns:a16="http://schemas.microsoft.com/office/drawing/2014/main" id="{9E823A74-338E-50A9-B6AC-10F7615810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730" y="2887340"/>
            <a:ext cx="3580414" cy="1875087"/>
          </a:xfrm>
          <a:prstGeom prst="rect">
            <a:avLst/>
          </a:prstGeom>
        </p:spPr>
      </p:pic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BDAAA555-7B4B-1C0B-1627-7AAD327371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025" y="4555360"/>
            <a:ext cx="2920653" cy="178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333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4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22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CB1A54C-9FD2-C986-14CD-154A0B6DDC95}"/>
              </a:ext>
            </a:extLst>
          </p:cNvPr>
          <p:cNvSpPr txBox="1"/>
          <p:nvPr/>
        </p:nvSpPr>
        <p:spPr>
          <a:xfrm>
            <a:off x="795129" y="2054402"/>
            <a:ext cx="1176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3BA2E2F3-8664-A30F-C394-F3D2F7B22C6B}"/>
              </a:ext>
            </a:extLst>
          </p:cNvPr>
          <p:cNvSpPr/>
          <p:nvPr/>
        </p:nvSpPr>
        <p:spPr>
          <a:xfrm>
            <a:off x="1972068" y="1940619"/>
            <a:ext cx="3771375" cy="59689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01F5D6F-9551-3EFC-FB67-A65561737958}"/>
              </a:ext>
            </a:extLst>
          </p:cNvPr>
          <p:cNvSpPr txBox="1"/>
          <p:nvPr/>
        </p:nvSpPr>
        <p:spPr>
          <a:xfrm>
            <a:off x="1988911" y="2054402"/>
            <a:ext cx="3771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Implementación de las pruebas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A4E5EE35-9759-E6D2-3D88-F093C572D588}"/>
              </a:ext>
            </a:extLst>
          </p:cNvPr>
          <p:cNvSpPr/>
          <p:nvPr/>
        </p:nvSpPr>
        <p:spPr>
          <a:xfrm>
            <a:off x="1101028" y="2712517"/>
            <a:ext cx="1449209" cy="8035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02A4726-E83C-CFAE-58DB-383808BCDEF7}"/>
              </a:ext>
            </a:extLst>
          </p:cNvPr>
          <p:cNvSpPr txBox="1"/>
          <p:nvPr/>
        </p:nvSpPr>
        <p:spPr>
          <a:xfrm>
            <a:off x="1237161" y="2791135"/>
            <a:ext cx="1176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Clase </a:t>
            </a:r>
            <a:r>
              <a:rPr lang="es-ES" b="1" i="1" dirty="0"/>
              <a:t>Prueba</a:t>
            </a:r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D62B4587-4BEE-5041-B26B-C42335A5EBF9}"/>
              </a:ext>
            </a:extLst>
          </p:cNvPr>
          <p:cNvSpPr/>
          <p:nvPr/>
        </p:nvSpPr>
        <p:spPr>
          <a:xfrm>
            <a:off x="2815315" y="2988750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0BC96CC-FF9F-F00C-73B3-834766BBFC8E}"/>
              </a:ext>
            </a:extLst>
          </p:cNvPr>
          <p:cNvSpPr txBox="1"/>
          <p:nvPr/>
        </p:nvSpPr>
        <p:spPr>
          <a:xfrm>
            <a:off x="3192589" y="2925480"/>
            <a:ext cx="6827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/>
              <a:t>De la que heredan clases individuales para cada tipo de prueba</a:t>
            </a:r>
            <a:endParaRPr lang="es-ES" dirty="0"/>
          </a:p>
        </p:txBody>
      </p:sp>
      <p:pic>
        <p:nvPicPr>
          <p:cNvPr id="22" name="Imagen 21" descr="Texto&#10;&#10;Descripción generada automáticamente">
            <a:extLst>
              <a:ext uri="{FF2B5EF4-FFF2-40B4-BE49-F238E27FC236}">
                <a16:creationId xmlns:a16="http://schemas.microsoft.com/office/drawing/2014/main" id="{8A066E5F-D24E-D9E1-4CC1-1E1DEA2060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959"/>
          <a:stretch/>
        </p:blipFill>
        <p:spPr>
          <a:xfrm>
            <a:off x="2312986" y="3647590"/>
            <a:ext cx="3089538" cy="2040994"/>
          </a:xfrm>
          <a:prstGeom prst="rect">
            <a:avLst/>
          </a:prstGeom>
        </p:spPr>
      </p:pic>
      <p:pic>
        <p:nvPicPr>
          <p:cNvPr id="30" name="Imagen 29" descr="Texto&#10;&#10;Descripción generada automáticamente">
            <a:extLst>
              <a:ext uri="{FF2B5EF4-FFF2-40B4-BE49-F238E27FC236}">
                <a16:creationId xmlns:a16="http://schemas.microsoft.com/office/drawing/2014/main" id="{3E396DCA-5A5E-C894-D666-AD5BBCC873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81"/>
          <a:stretch/>
        </p:blipFill>
        <p:spPr>
          <a:xfrm>
            <a:off x="5871882" y="3640731"/>
            <a:ext cx="3089538" cy="293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311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4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23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F53F2A3E-4A3B-83DA-B57C-4EDF9CB1201C}"/>
              </a:ext>
            </a:extLst>
          </p:cNvPr>
          <p:cNvSpPr/>
          <p:nvPr/>
        </p:nvSpPr>
        <p:spPr>
          <a:xfrm>
            <a:off x="1235870" y="2117917"/>
            <a:ext cx="1449209" cy="8035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C2DF88C4-B82D-312C-F8B6-68656BCBE063}"/>
              </a:ext>
            </a:extLst>
          </p:cNvPr>
          <p:cNvSpPr txBox="1"/>
          <p:nvPr/>
        </p:nvSpPr>
        <p:spPr>
          <a:xfrm>
            <a:off x="1372003" y="2196535"/>
            <a:ext cx="1176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Clases hijas</a:t>
            </a:r>
            <a:endParaRPr lang="es-ES" b="1" i="1" dirty="0"/>
          </a:p>
        </p:txBody>
      </p:sp>
      <p:sp>
        <p:nvSpPr>
          <p:cNvPr id="27" name="Flecha: a la derecha 26">
            <a:extLst>
              <a:ext uri="{FF2B5EF4-FFF2-40B4-BE49-F238E27FC236}">
                <a16:creationId xmlns:a16="http://schemas.microsoft.com/office/drawing/2014/main" id="{36B896E4-D371-8665-E582-290809080D70}"/>
              </a:ext>
            </a:extLst>
          </p:cNvPr>
          <p:cNvSpPr/>
          <p:nvPr/>
        </p:nvSpPr>
        <p:spPr>
          <a:xfrm>
            <a:off x="2950157" y="2394150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5AA95D4-6A59-CD6A-B21C-902A60270EB2}"/>
              </a:ext>
            </a:extLst>
          </p:cNvPr>
          <p:cNvSpPr txBox="1"/>
          <p:nvPr/>
        </p:nvSpPr>
        <p:spPr>
          <a:xfrm>
            <a:off x="3382210" y="2196535"/>
            <a:ext cx="6297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/>
              <a:t>Para cada tipo de prueba se sobrescriben los métodos que cargan los recursos como imágenes y sonidos</a:t>
            </a:r>
          </a:p>
        </p:txBody>
      </p:sp>
      <p:pic>
        <p:nvPicPr>
          <p:cNvPr id="8" name="Imagen 7" descr="Texto&#10;&#10;Descripción generada automáticamente">
            <a:extLst>
              <a:ext uri="{FF2B5EF4-FFF2-40B4-BE49-F238E27FC236}">
                <a16:creationId xmlns:a16="http://schemas.microsoft.com/office/drawing/2014/main" id="{AEE016A7-3ABA-8FBB-D05E-D5576132B9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081" y="3039193"/>
            <a:ext cx="3445865" cy="332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1832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B8B82079-A5C9-4ECC-2C04-85FAFEDD180D}"/>
              </a:ext>
            </a:extLst>
          </p:cNvPr>
          <p:cNvSpPr/>
          <p:nvPr/>
        </p:nvSpPr>
        <p:spPr>
          <a:xfrm>
            <a:off x="1269075" y="2673129"/>
            <a:ext cx="2610478" cy="4950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4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24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5AA95D4-6A59-CD6A-B21C-902A60270EB2}"/>
              </a:ext>
            </a:extLst>
          </p:cNvPr>
          <p:cNvSpPr txBox="1"/>
          <p:nvPr/>
        </p:nvSpPr>
        <p:spPr>
          <a:xfrm>
            <a:off x="1269075" y="2736007"/>
            <a:ext cx="2610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Matriz de indicaciones</a:t>
            </a:r>
          </a:p>
        </p:txBody>
      </p:sp>
      <p:sp>
        <p:nvSpPr>
          <p:cNvPr id="10" name="Abrir llave 9">
            <a:extLst>
              <a:ext uri="{FF2B5EF4-FFF2-40B4-BE49-F238E27FC236}">
                <a16:creationId xmlns:a16="http://schemas.microsoft.com/office/drawing/2014/main" id="{97E8B413-3D34-1697-8FA5-6D4D247BF465}"/>
              </a:ext>
            </a:extLst>
          </p:cNvPr>
          <p:cNvSpPr/>
          <p:nvPr/>
        </p:nvSpPr>
        <p:spPr>
          <a:xfrm>
            <a:off x="4037158" y="2350745"/>
            <a:ext cx="252534" cy="1231730"/>
          </a:xfrm>
          <a:prstGeom prst="leftBrace">
            <a:avLst>
              <a:gd name="adj1" fmla="val 20751"/>
              <a:gd name="adj2" fmla="val 45533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76B1491-2F69-9F9F-CC87-B75B311142A8}"/>
              </a:ext>
            </a:extLst>
          </p:cNvPr>
          <p:cNvSpPr txBox="1"/>
          <p:nvPr/>
        </p:nvSpPr>
        <p:spPr>
          <a:xfrm>
            <a:off x="4198386" y="2364176"/>
            <a:ext cx="47349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Para las pruebas de </a:t>
            </a:r>
            <a:r>
              <a:rPr lang="es-ES" sz="1800" b="1" dirty="0"/>
              <a:t>motricidad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</a:t>
            </a:r>
            <a:r>
              <a:rPr lang="es-ES" sz="1800" dirty="0"/>
              <a:t>atriz similar a la de </a:t>
            </a:r>
            <a:r>
              <a:rPr lang="es-ES" sz="1800" dirty="0" err="1"/>
              <a:t>Triggers</a:t>
            </a:r>
            <a:endParaRPr lang="es-E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V</a:t>
            </a:r>
            <a:r>
              <a:rPr lang="es-ES" sz="1800" dirty="0"/>
              <a:t>isible para el usuario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</a:t>
            </a:r>
            <a:r>
              <a:rPr lang="es-ES" sz="1800" dirty="0"/>
              <a:t>e mostrará los movimientos a realizar</a:t>
            </a:r>
          </a:p>
        </p:txBody>
      </p:sp>
      <p:pic>
        <p:nvPicPr>
          <p:cNvPr id="12" name="Imagen 11" descr="Forma&#10;&#10;Descripción generada automáticamente">
            <a:extLst>
              <a:ext uri="{FF2B5EF4-FFF2-40B4-BE49-F238E27FC236}">
                <a16:creationId xmlns:a16="http://schemas.microsoft.com/office/drawing/2014/main" id="{46E5A2B5-E8F5-44E0-0BEB-4BF6912784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800" y="3916940"/>
            <a:ext cx="3288843" cy="2344575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A4C4E560-6383-6D05-E68A-6285470932D2}"/>
              </a:ext>
            </a:extLst>
          </p:cNvPr>
          <p:cNvSpPr txBox="1"/>
          <p:nvPr/>
        </p:nvSpPr>
        <p:spPr>
          <a:xfrm>
            <a:off x="173481" y="2094925"/>
            <a:ext cx="3593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Elementos de interacción:</a:t>
            </a:r>
            <a:endParaRPr lang="es-ES" b="1" i="1" dirty="0"/>
          </a:p>
        </p:txBody>
      </p:sp>
    </p:spTree>
    <p:extLst>
      <p:ext uri="{BB962C8B-B14F-4D97-AF65-F5344CB8AC3E}">
        <p14:creationId xmlns:p14="http://schemas.microsoft.com/office/powerpoint/2010/main" val="29238113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B8B82079-A5C9-4ECC-2C04-85FAFEDD180D}"/>
              </a:ext>
            </a:extLst>
          </p:cNvPr>
          <p:cNvSpPr/>
          <p:nvPr/>
        </p:nvSpPr>
        <p:spPr>
          <a:xfrm>
            <a:off x="1235364" y="2654716"/>
            <a:ext cx="2610478" cy="4950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4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25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5AA95D4-6A59-CD6A-B21C-902A60270EB2}"/>
              </a:ext>
            </a:extLst>
          </p:cNvPr>
          <p:cNvSpPr txBox="1"/>
          <p:nvPr/>
        </p:nvSpPr>
        <p:spPr>
          <a:xfrm>
            <a:off x="1235364" y="2717594"/>
            <a:ext cx="2610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Repisa móvil</a:t>
            </a:r>
          </a:p>
        </p:txBody>
      </p:sp>
      <p:sp>
        <p:nvSpPr>
          <p:cNvPr id="10" name="Abrir llave 9">
            <a:extLst>
              <a:ext uri="{FF2B5EF4-FFF2-40B4-BE49-F238E27FC236}">
                <a16:creationId xmlns:a16="http://schemas.microsoft.com/office/drawing/2014/main" id="{97E8B413-3D34-1697-8FA5-6D4D247BF465}"/>
              </a:ext>
            </a:extLst>
          </p:cNvPr>
          <p:cNvSpPr/>
          <p:nvPr/>
        </p:nvSpPr>
        <p:spPr>
          <a:xfrm>
            <a:off x="4007661" y="2483261"/>
            <a:ext cx="252534" cy="882931"/>
          </a:xfrm>
          <a:prstGeom prst="leftBrace">
            <a:avLst>
              <a:gd name="adj1" fmla="val 20751"/>
              <a:gd name="adj2" fmla="val 45533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76B1491-2F69-9F9F-CC87-B75B311142A8}"/>
              </a:ext>
            </a:extLst>
          </p:cNvPr>
          <p:cNvSpPr txBox="1"/>
          <p:nvPr/>
        </p:nvSpPr>
        <p:spPr>
          <a:xfrm>
            <a:off x="4168889" y="2483261"/>
            <a:ext cx="5413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Ascensor</a:t>
            </a:r>
            <a:r>
              <a:rPr lang="es-ES" sz="1800" dirty="0"/>
              <a:t> en el escenario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</a:t>
            </a:r>
            <a:r>
              <a:rPr lang="es-ES" sz="1800" dirty="0"/>
              <a:t>olocar los objetos de las pruebas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Usada en</a:t>
            </a:r>
            <a:r>
              <a:rPr lang="es-ES" sz="1800" dirty="0"/>
              <a:t> las pruebas de asociación y sonidos.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ED81A1B-8451-9228-C99E-455966072B6A}"/>
              </a:ext>
            </a:extLst>
          </p:cNvPr>
          <p:cNvSpPr txBox="1"/>
          <p:nvPr/>
        </p:nvSpPr>
        <p:spPr>
          <a:xfrm>
            <a:off x="139770" y="2076512"/>
            <a:ext cx="3593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Elementos de interacción:</a:t>
            </a:r>
            <a:endParaRPr lang="es-ES" b="1" i="1" dirty="0"/>
          </a:p>
        </p:txBody>
      </p:sp>
      <p:pic>
        <p:nvPicPr>
          <p:cNvPr id="13" name="Imagen 12" descr="Imagen que contiene tabla&#10;&#10;Descripción generada automáticamente">
            <a:extLst>
              <a:ext uri="{FF2B5EF4-FFF2-40B4-BE49-F238E27FC236}">
                <a16:creationId xmlns:a16="http://schemas.microsoft.com/office/drawing/2014/main" id="{8D85EDFE-3D97-CE42-4A6F-B724A4EC31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98" y="3729087"/>
            <a:ext cx="4013173" cy="2014861"/>
          </a:xfrm>
          <a:prstGeom prst="rect">
            <a:avLst/>
          </a:prstGeom>
        </p:spPr>
      </p:pic>
      <p:pic>
        <p:nvPicPr>
          <p:cNvPr id="14" name="Imagen 13" descr="Imagen que contiene tabla, lego, pantalla, espejo&#10;&#10;Descripción generada automáticamente">
            <a:extLst>
              <a:ext uri="{FF2B5EF4-FFF2-40B4-BE49-F238E27FC236}">
                <a16:creationId xmlns:a16="http://schemas.microsoft.com/office/drawing/2014/main" id="{D046E254-A431-8188-0771-95E2D68B74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143" y="3729086"/>
            <a:ext cx="4275544" cy="201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5199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4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7141" y="6041362"/>
            <a:ext cx="6297612" cy="365125"/>
          </a:xfrm>
        </p:spPr>
        <p:txBody>
          <a:bodyPr/>
          <a:lstStyle/>
          <a:p>
            <a:r>
              <a:rPr lang="es-ES" dirty="0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81139" y="6112997"/>
            <a:ext cx="683339" cy="365125"/>
          </a:xfrm>
        </p:spPr>
        <p:txBody>
          <a:bodyPr/>
          <a:lstStyle/>
          <a:p>
            <a:fld id="{9E041AF3-C0D6-41AB-A907-F9B816697BE9}" type="slidenum">
              <a:rPr lang="es-ES" smtClean="0"/>
              <a:t>26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76B1491-2F69-9F9F-CC87-B75B311142A8}"/>
              </a:ext>
            </a:extLst>
          </p:cNvPr>
          <p:cNvSpPr txBox="1"/>
          <p:nvPr/>
        </p:nvSpPr>
        <p:spPr>
          <a:xfrm>
            <a:off x="3202507" y="2618656"/>
            <a:ext cx="6297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/>
              <a:t>Se eligen los elementos concretos para cada prueba, creado tres pruebas de cada tipo, variando los elementos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ED81A1B-8451-9228-C99E-455966072B6A}"/>
              </a:ext>
            </a:extLst>
          </p:cNvPr>
          <p:cNvSpPr txBox="1"/>
          <p:nvPr/>
        </p:nvSpPr>
        <p:spPr>
          <a:xfrm>
            <a:off x="139770" y="2076512"/>
            <a:ext cx="3593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Variaciones de las pruebas:</a:t>
            </a:r>
            <a:endParaRPr lang="es-ES" b="1" i="1" dirty="0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5E35FE23-AE3C-387C-19D8-06E5EF45D5F4}"/>
              </a:ext>
            </a:extLst>
          </p:cNvPr>
          <p:cNvSpPr/>
          <p:nvPr/>
        </p:nvSpPr>
        <p:spPr>
          <a:xfrm>
            <a:off x="1143166" y="2593783"/>
            <a:ext cx="1449209" cy="8035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AC77A05-3086-1154-51B8-393F81E53A10}"/>
              </a:ext>
            </a:extLst>
          </p:cNvPr>
          <p:cNvSpPr txBox="1"/>
          <p:nvPr/>
        </p:nvSpPr>
        <p:spPr>
          <a:xfrm>
            <a:off x="1189013" y="2618658"/>
            <a:ext cx="1357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Tres</a:t>
            </a:r>
            <a:r>
              <a:rPr lang="es-ES" dirty="0"/>
              <a:t> variaciones</a:t>
            </a:r>
            <a:endParaRPr lang="es-ES" i="1" dirty="0"/>
          </a:p>
        </p:txBody>
      </p:sp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9660BE06-C9CD-1158-FD93-0495FBF14ECE}"/>
              </a:ext>
            </a:extLst>
          </p:cNvPr>
          <p:cNvSpPr/>
          <p:nvPr/>
        </p:nvSpPr>
        <p:spPr>
          <a:xfrm>
            <a:off x="2802673" y="2820426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8" name="Imagen 17" descr="Imagen que contiene persona, hombre, interior, cocina&#10;&#10;Descripción generada automáticamente">
            <a:extLst>
              <a:ext uri="{FF2B5EF4-FFF2-40B4-BE49-F238E27FC236}">
                <a16:creationId xmlns:a16="http://schemas.microsoft.com/office/drawing/2014/main" id="{396DA65A-9211-E513-4CCD-CB527C0586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172" y="3733979"/>
            <a:ext cx="1995163" cy="1519174"/>
          </a:xfrm>
          <a:prstGeom prst="rect">
            <a:avLst/>
          </a:prstGeom>
        </p:spPr>
      </p:pic>
      <p:pic>
        <p:nvPicPr>
          <p:cNvPr id="19" name="Imagen 18" descr="Mujer parada en una cocina&#10;&#10;Descripción generada automáticamente con confianza media">
            <a:extLst>
              <a:ext uri="{FF2B5EF4-FFF2-40B4-BE49-F238E27FC236}">
                <a16:creationId xmlns:a16="http://schemas.microsoft.com/office/drawing/2014/main" id="{3EBB6BB1-D5EE-C3F3-3972-5456DEB1D0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127" y="3739647"/>
            <a:ext cx="2328959" cy="1538067"/>
          </a:xfrm>
          <a:prstGeom prst="rect">
            <a:avLst/>
          </a:prstGeom>
        </p:spPr>
      </p:pic>
      <p:pic>
        <p:nvPicPr>
          <p:cNvPr id="20" name="Imagen 19" descr="Un grupo de mujeres caminando en la calle&#10;&#10;Descripción generada automáticamente">
            <a:extLst>
              <a:ext uri="{FF2B5EF4-FFF2-40B4-BE49-F238E27FC236}">
                <a16:creationId xmlns:a16="http://schemas.microsoft.com/office/drawing/2014/main" id="{A0EDAEB9-9950-14BD-42F5-9194569F8C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878" y="3728736"/>
            <a:ext cx="2290446" cy="1519173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487FAB61-2737-A5CA-08D4-07762D1367C1}"/>
              </a:ext>
            </a:extLst>
          </p:cNvPr>
          <p:cNvSpPr txBox="1"/>
          <p:nvPr/>
        </p:nvSpPr>
        <p:spPr>
          <a:xfrm>
            <a:off x="2271241" y="5320984"/>
            <a:ext cx="5408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Imágenes de ejemplo: Prueba de </a:t>
            </a:r>
            <a:r>
              <a:rPr lang="es-ES" sz="1500" dirty="0"/>
              <a:t>Situaciones</a:t>
            </a:r>
          </a:p>
        </p:txBody>
      </p:sp>
    </p:spTree>
    <p:extLst>
      <p:ext uri="{BB962C8B-B14F-4D97-AF65-F5344CB8AC3E}">
        <p14:creationId xmlns:p14="http://schemas.microsoft.com/office/powerpoint/2010/main" val="20428113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27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84B9DD6-C146-5FAB-0F3B-9FFC6340E518}"/>
              </a:ext>
            </a:extLst>
          </p:cNvPr>
          <p:cNvSpPr txBox="1"/>
          <p:nvPr/>
        </p:nvSpPr>
        <p:spPr>
          <a:xfrm>
            <a:off x="795129" y="2054402"/>
            <a:ext cx="1176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49A1B8CA-A0E5-3F7A-B6DD-CE2BE52E86A6}"/>
              </a:ext>
            </a:extLst>
          </p:cNvPr>
          <p:cNvSpPr/>
          <p:nvPr/>
        </p:nvSpPr>
        <p:spPr>
          <a:xfrm>
            <a:off x="1972067" y="1940619"/>
            <a:ext cx="6409229" cy="59689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9DFEA9B-DDE7-14FF-7E5A-2CA82F0CC4BA}"/>
              </a:ext>
            </a:extLst>
          </p:cNvPr>
          <p:cNvSpPr txBox="1"/>
          <p:nvPr/>
        </p:nvSpPr>
        <p:spPr>
          <a:xfrm>
            <a:off x="1988910" y="2054402"/>
            <a:ext cx="639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Unión de todos los elementos. Flujo del juego y pruebas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745D4E36-53C0-57AC-FD4B-303D503F17CF}"/>
              </a:ext>
            </a:extLst>
          </p:cNvPr>
          <p:cNvSpPr txBox="1"/>
          <p:nvPr/>
        </p:nvSpPr>
        <p:spPr>
          <a:xfrm>
            <a:off x="6212847" y="2606094"/>
            <a:ext cx="49497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Más cómodo para los jugadores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Sin cables ni estaciones externas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Más actual y con SDK moderno y de calidad, más asentado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Permite seguimiento de manos</a:t>
            </a:r>
            <a:endParaRPr lang="es-ES" sz="1800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911B738D-C398-4010-D1A5-9DEC9F6F8DBD}"/>
              </a:ext>
            </a:extLst>
          </p:cNvPr>
          <p:cNvSpPr/>
          <p:nvPr/>
        </p:nvSpPr>
        <p:spPr>
          <a:xfrm>
            <a:off x="1029392" y="2704358"/>
            <a:ext cx="1449209" cy="89855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BF9D9A93-B37E-E9CC-6931-F630BA7F67DB}"/>
              </a:ext>
            </a:extLst>
          </p:cNvPr>
          <p:cNvSpPr txBox="1"/>
          <p:nvPr/>
        </p:nvSpPr>
        <p:spPr>
          <a:xfrm>
            <a:off x="1091098" y="2837798"/>
            <a:ext cx="1357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Cambio de dispositivo</a:t>
            </a:r>
            <a:endParaRPr lang="es-ES" i="1" dirty="0"/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47460B7A-2E46-EE0E-9A21-43BC29BA262C}"/>
              </a:ext>
            </a:extLst>
          </p:cNvPr>
          <p:cNvSpPr/>
          <p:nvPr/>
        </p:nvSpPr>
        <p:spPr>
          <a:xfrm>
            <a:off x="2688899" y="3025986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0" name="Imagen 19" descr="Imagen que contiene Icono&#10;&#10;Descripción generada automáticamente">
            <a:extLst>
              <a:ext uri="{FF2B5EF4-FFF2-40B4-BE49-F238E27FC236}">
                <a16:creationId xmlns:a16="http://schemas.microsoft.com/office/drawing/2014/main" id="{923FB8ED-048A-224D-69FC-418CF6023A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505" y="2948055"/>
            <a:ext cx="2654711" cy="369339"/>
          </a:xfrm>
          <a:prstGeom prst="rect">
            <a:avLst/>
          </a:prstGeom>
        </p:spPr>
      </p:pic>
      <p:sp>
        <p:nvSpPr>
          <p:cNvPr id="21" name="Abrir llave 20">
            <a:extLst>
              <a:ext uri="{FF2B5EF4-FFF2-40B4-BE49-F238E27FC236}">
                <a16:creationId xmlns:a16="http://schemas.microsoft.com/office/drawing/2014/main" id="{8B91D91F-59A0-FDD1-B49E-ED9CA81BC0F0}"/>
              </a:ext>
            </a:extLst>
          </p:cNvPr>
          <p:cNvSpPr/>
          <p:nvPr/>
        </p:nvSpPr>
        <p:spPr>
          <a:xfrm>
            <a:off x="6096000" y="2685185"/>
            <a:ext cx="153102" cy="1323438"/>
          </a:xfrm>
          <a:prstGeom prst="leftBrace">
            <a:avLst>
              <a:gd name="adj1" fmla="val 20751"/>
              <a:gd name="adj2" fmla="val 35952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30" name="Imagen 29" descr="Texto, Pizarra&#10;&#10;Descripción generada automáticamente">
            <a:extLst>
              <a:ext uri="{FF2B5EF4-FFF2-40B4-BE49-F238E27FC236}">
                <a16:creationId xmlns:a16="http://schemas.microsoft.com/office/drawing/2014/main" id="{A7FFBD35-494F-2D1A-244E-7A6610E3BF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022" y="3994557"/>
            <a:ext cx="3020626" cy="227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53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lipse 28">
            <a:extLst>
              <a:ext uri="{FF2B5EF4-FFF2-40B4-BE49-F238E27FC236}">
                <a16:creationId xmlns:a16="http://schemas.microsoft.com/office/drawing/2014/main" id="{2AA1D0B3-6913-3C4D-E90B-1D4DF5E77AAC}"/>
              </a:ext>
            </a:extLst>
          </p:cNvPr>
          <p:cNvSpPr/>
          <p:nvPr/>
        </p:nvSpPr>
        <p:spPr>
          <a:xfrm>
            <a:off x="4324308" y="3055725"/>
            <a:ext cx="2962319" cy="133304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28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63A0E51-4470-936A-7848-49B782208D3D}"/>
              </a:ext>
            </a:extLst>
          </p:cNvPr>
          <p:cNvSpPr txBox="1"/>
          <p:nvPr/>
        </p:nvSpPr>
        <p:spPr>
          <a:xfrm>
            <a:off x="4409962" y="3241133"/>
            <a:ext cx="27628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Permite agregar interacciones fácilmente con ‘</a:t>
            </a:r>
            <a:r>
              <a:rPr lang="es-ES" dirty="0" err="1"/>
              <a:t>Interactors</a:t>
            </a:r>
            <a:r>
              <a:rPr lang="es-ES" dirty="0"/>
              <a:t>’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1DCA4E6D-C835-53A6-499D-702D52262188}"/>
              </a:ext>
            </a:extLst>
          </p:cNvPr>
          <p:cNvSpPr/>
          <p:nvPr/>
        </p:nvSpPr>
        <p:spPr>
          <a:xfrm>
            <a:off x="1000819" y="2023454"/>
            <a:ext cx="1449209" cy="89855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E46DC9B0-A36D-03AE-A9F7-4A4FBAD727BB}"/>
              </a:ext>
            </a:extLst>
          </p:cNvPr>
          <p:cNvSpPr txBox="1"/>
          <p:nvPr/>
        </p:nvSpPr>
        <p:spPr>
          <a:xfrm>
            <a:off x="1062525" y="2156894"/>
            <a:ext cx="1357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Objeto jugador</a:t>
            </a:r>
            <a:endParaRPr lang="es-ES" i="1" dirty="0"/>
          </a:p>
        </p:txBody>
      </p:sp>
      <p:sp>
        <p:nvSpPr>
          <p:cNvPr id="24" name="Flecha: a la derecha 23">
            <a:extLst>
              <a:ext uri="{FF2B5EF4-FFF2-40B4-BE49-F238E27FC236}">
                <a16:creationId xmlns:a16="http://schemas.microsoft.com/office/drawing/2014/main" id="{D83855A1-CCDF-BA22-AB99-96D27F4D67C5}"/>
              </a:ext>
            </a:extLst>
          </p:cNvPr>
          <p:cNvSpPr/>
          <p:nvPr/>
        </p:nvSpPr>
        <p:spPr>
          <a:xfrm>
            <a:off x="2660326" y="2345082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7055E0AC-7621-B672-8DED-4FE4441AF53F}"/>
              </a:ext>
            </a:extLst>
          </p:cNvPr>
          <p:cNvSpPr txBox="1"/>
          <p:nvPr/>
        </p:nvSpPr>
        <p:spPr>
          <a:xfrm>
            <a:off x="3050677" y="2156893"/>
            <a:ext cx="6186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sustituye el objeto del jugador anterior con el incluido en el nuevo SDK</a:t>
            </a:r>
          </a:p>
        </p:txBody>
      </p:sp>
      <p:sp>
        <p:nvSpPr>
          <p:cNvPr id="28" name="Flecha: a la derecha 27">
            <a:extLst>
              <a:ext uri="{FF2B5EF4-FFF2-40B4-BE49-F238E27FC236}">
                <a16:creationId xmlns:a16="http://schemas.microsoft.com/office/drawing/2014/main" id="{3DA63403-DA2E-852E-C51A-A830138CD143}"/>
              </a:ext>
            </a:extLst>
          </p:cNvPr>
          <p:cNvSpPr/>
          <p:nvPr/>
        </p:nvSpPr>
        <p:spPr>
          <a:xfrm rot="5400000">
            <a:off x="5749655" y="2747734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56FA4F36-0257-7FEE-90F3-F4C25900DA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279" y="803557"/>
            <a:ext cx="2646071" cy="504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1412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magen que contiene Dibujo de ingeniería&#10;&#10;Descripción generada automáticamente">
            <a:extLst>
              <a:ext uri="{FF2B5EF4-FFF2-40B4-BE49-F238E27FC236}">
                <a16:creationId xmlns:a16="http://schemas.microsoft.com/office/drawing/2014/main" id="{7914177B-0F45-A7AC-773F-FE26FC0A8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76" y="3629963"/>
            <a:ext cx="3217006" cy="2143128"/>
          </a:xfrm>
          <a:prstGeom prst="rect">
            <a:avLst/>
          </a:prstGeom>
        </p:spPr>
      </p:pic>
      <p:sp>
        <p:nvSpPr>
          <p:cNvPr id="29" name="Elipse 28">
            <a:extLst>
              <a:ext uri="{FF2B5EF4-FFF2-40B4-BE49-F238E27FC236}">
                <a16:creationId xmlns:a16="http://schemas.microsoft.com/office/drawing/2014/main" id="{2AA1D0B3-6913-3C4D-E90B-1D4DF5E77AAC}"/>
              </a:ext>
            </a:extLst>
          </p:cNvPr>
          <p:cNvSpPr/>
          <p:nvPr/>
        </p:nvSpPr>
        <p:spPr>
          <a:xfrm>
            <a:off x="4096263" y="3221102"/>
            <a:ext cx="3413198" cy="166621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29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63A0E51-4470-936A-7848-49B782208D3D}"/>
              </a:ext>
            </a:extLst>
          </p:cNvPr>
          <p:cNvSpPr txBox="1"/>
          <p:nvPr/>
        </p:nvSpPr>
        <p:spPr>
          <a:xfrm>
            <a:off x="4446683" y="3542127"/>
            <a:ext cx="27628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Se sustituyen los botones de la prueba de sonidos, por este mismo tipo de zona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1DCA4E6D-C835-53A6-499D-702D52262188}"/>
              </a:ext>
            </a:extLst>
          </p:cNvPr>
          <p:cNvSpPr/>
          <p:nvPr/>
        </p:nvSpPr>
        <p:spPr>
          <a:xfrm>
            <a:off x="1037542" y="2076811"/>
            <a:ext cx="1449209" cy="89855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E46DC9B0-A36D-03AE-A9F7-4A4FBAD727BB}"/>
              </a:ext>
            </a:extLst>
          </p:cNvPr>
          <p:cNvSpPr txBox="1"/>
          <p:nvPr/>
        </p:nvSpPr>
        <p:spPr>
          <a:xfrm>
            <a:off x="1099248" y="2210251"/>
            <a:ext cx="1357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Zonas de detección</a:t>
            </a:r>
            <a:endParaRPr lang="es-ES" i="1" dirty="0"/>
          </a:p>
        </p:txBody>
      </p:sp>
      <p:sp>
        <p:nvSpPr>
          <p:cNvPr id="24" name="Flecha: a la derecha 23">
            <a:extLst>
              <a:ext uri="{FF2B5EF4-FFF2-40B4-BE49-F238E27FC236}">
                <a16:creationId xmlns:a16="http://schemas.microsoft.com/office/drawing/2014/main" id="{D83855A1-CCDF-BA22-AB99-96D27F4D67C5}"/>
              </a:ext>
            </a:extLst>
          </p:cNvPr>
          <p:cNvSpPr/>
          <p:nvPr/>
        </p:nvSpPr>
        <p:spPr>
          <a:xfrm>
            <a:off x="2697049" y="2398439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7055E0AC-7621-B672-8DED-4FE4441AF53F}"/>
              </a:ext>
            </a:extLst>
          </p:cNvPr>
          <p:cNvSpPr txBox="1"/>
          <p:nvPr/>
        </p:nvSpPr>
        <p:spPr>
          <a:xfrm>
            <a:off x="3087400" y="2210250"/>
            <a:ext cx="6186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actualizan aspectos de las pruebas anteriores, como las zonas de detección para la prueba de asociación</a:t>
            </a:r>
          </a:p>
        </p:txBody>
      </p:sp>
      <p:sp>
        <p:nvSpPr>
          <p:cNvPr id="28" name="Flecha: a la derecha 27">
            <a:extLst>
              <a:ext uri="{FF2B5EF4-FFF2-40B4-BE49-F238E27FC236}">
                <a16:creationId xmlns:a16="http://schemas.microsoft.com/office/drawing/2014/main" id="{3DA63403-DA2E-852E-C51A-A830138CD143}"/>
              </a:ext>
            </a:extLst>
          </p:cNvPr>
          <p:cNvSpPr/>
          <p:nvPr/>
        </p:nvSpPr>
        <p:spPr>
          <a:xfrm rot="5400000">
            <a:off x="5710142" y="2936721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1" name="Imagen 10" descr="Texto&#10;&#10;Descripción generada automáticamente">
            <a:extLst>
              <a:ext uri="{FF2B5EF4-FFF2-40B4-BE49-F238E27FC236}">
                <a16:creationId xmlns:a16="http://schemas.microsoft.com/office/drawing/2014/main" id="{10FB5778-BD0F-5B9A-7B4D-4B3D92F33C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1945" y="1546972"/>
            <a:ext cx="3015181" cy="416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080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A745893-9DC2-1B68-1282-275D530FB812}"/>
              </a:ext>
            </a:extLst>
          </p:cNvPr>
          <p:cNvSpPr/>
          <p:nvPr/>
        </p:nvSpPr>
        <p:spPr>
          <a:xfrm>
            <a:off x="2005362" y="1900050"/>
            <a:ext cx="1480144" cy="464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Motivación y objetivos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4B96A21-C6A4-1255-3A33-09871D3AC3BD}"/>
              </a:ext>
            </a:extLst>
          </p:cNvPr>
          <p:cNvSpPr txBox="1"/>
          <p:nvPr/>
        </p:nvSpPr>
        <p:spPr>
          <a:xfrm>
            <a:off x="407650" y="2565476"/>
            <a:ext cx="44593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s-ES" dirty="0"/>
              <a:t>La realidad virtual sumerge al jugador en un mundo virtual con posibilidades más allá de las del mundo real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s-ES" dirty="0"/>
              <a:t>Tecnología muy llamativa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s-ES" dirty="0"/>
              <a:t>Ampliamente usada como entrenamiento y para simular situaciones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s-ES" dirty="0"/>
              <a:t>El entrenamiento cognitivo tradicional se puede beneficiar de la RV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s-ES" dirty="0"/>
              <a:t>Evitar falta de motivación</a:t>
            </a:r>
          </a:p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62799A1-63A6-9316-1BC9-D6FC75CC0DB6}"/>
              </a:ext>
            </a:extLst>
          </p:cNvPr>
          <p:cNvSpPr txBox="1"/>
          <p:nvPr/>
        </p:nvSpPr>
        <p:spPr>
          <a:xfrm>
            <a:off x="5539349" y="2565476"/>
            <a:ext cx="410856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Crear un prototipo de juego para estudiar la RV como herramienta para el entrenamiento cognitivo.</a:t>
            </a:r>
          </a:p>
          <a:p>
            <a:endParaRPr lang="es-ES" dirty="0"/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Creación de entorno virtual para mayores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Evaluación con personas sin conocimientos tecnológicos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Diseño de ejercicios cognitivos en RV basados en los actuales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Resultado final atractivo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Reducción de dificultades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Fácil de usar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4954988-675E-DD6D-D93D-4DD96E51914C}"/>
              </a:ext>
            </a:extLst>
          </p:cNvPr>
          <p:cNvSpPr txBox="1"/>
          <p:nvPr/>
        </p:nvSpPr>
        <p:spPr>
          <a:xfrm>
            <a:off x="2005362" y="1947620"/>
            <a:ext cx="1480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Motivación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508254C9-F8F7-ABFB-F905-79CE9CB17A5A}"/>
              </a:ext>
            </a:extLst>
          </p:cNvPr>
          <p:cNvSpPr/>
          <p:nvPr/>
        </p:nvSpPr>
        <p:spPr>
          <a:xfrm>
            <a:off x="6654609" y="1900050"/>
            <a:ext cx="1480144" cy="464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D1AE93E-79B0-62D6-E169-251C63889ECD}"/>
              </a:ext>
            </a:extLst>
          </p:cNvPr>
          <p:cNvSpPr txBox="1"/>
          <p:nvPr/>
        </p:nvSpPr>
        <p:spPr>
          <a:xfrm>
            <a:off x="6654609" y="1947620"/>
            <a:ext cx="1480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Objetivos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42F54BAC-ABBD-5D57-BFFA-954A5A3D4F78}"/>
              </a:ext>
            </a:extLst>
          </p:cNvPr>
          <p:cNvCxnSpPr>
            <a:cxnSpLocks/>
          </p:cNvCxnSpPr>
          <p:nvPr/>
        </p:nvCxnSpPr>
        <p:spPr>
          <a:xfrm flipH="1">
            <a:off x="5161935" y="1900050"/>
            <a:ext cx="18047" cy="435874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802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30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pic>
        <p:nvPicPr>
          <p:cNvPr id="11" name="Imagen 10" descr="Diagrama&#10;&#10;Descripción generada automáticamente">
            <a:extLst>
              <a:ext uri="{FF2B5EF4-FFF2-40B4-BE49-F238E27FC236}">
                <a16:creationId xmlns:a16="http://schemas.microsoft.com/office/drawing/2014/main" id="{821E857B-38FC-0788-02DF-74FF2365B7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146" y="1966781"/>
            <a:ext cx="3438095" cy="4257143"/>
          </a:xfrm>
          <a:prstGeom prst="rect">
            <a:avLst/>
          </a:prstGeom>
        </p:spPr>
      </p:pic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C77D1932-1524-DA44-C6AB-D73F0D4F5152}"/>
              </a:ext>
            </a:extLst>
          </p:cNvPr>
          <p:cNvSpPr/>
          <p:nvPr/>
        </p:nvSpPr>
        <p:spPr>
          <a:xfrm>
            <a:off x="735424" y="1893339"/>
            <a:ext cx="2010010" cy="59689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B29110B-DBB3-574D-6594-F21FF87EAD3A}"/>
              </a:ext>
            </a:extLst>
          </p:cNvPr>
          <p:cNvSpPr txBox="1"/>
          <p:nvPr/>
        </p:nvSpPr>
        <p:spPr>
          <a:xfrm>
            <a:off x="752267" y="2007122"/>
            <a:ext cx="2010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Flujo de juego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BCDD987-7D96-FE22-90FE-029995BCA2B9}"/>
              </a:ext>
            </a:extLst>
          </p:cNvPr>
          <p:cNvSpPr txBox="1"/>
          <p:nvPr/>
        </p:nvSpPr>
        <p:spPr>
          <a:xfrm>
            <a:off x="5847653" y="1487473"/>
            <a:ext cx="35281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500" dirty="0"/>
              <a:t>Mientras el juego está preparando todo lo necesario después de iniciarlo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1CABA268-69B2-DD4E-C777-800F51F8AF13}"/>
              </a:ext>
            </a:extLst>
          </p:cNvPr>
          <p:cNvSpPr txBox="1"/>
          <p:nvPr/>
        </p:nvSpPr>
        <p:spPr>
          <a:xfrm>
            <a:off x="1447740" y="2734188"/>
            <a:ext cx="21518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El juego está mostrando su tutorial al jugador</a:t>
            </a:r>
            <a:endParaRPr lang="es-ES" sz="1500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1BD63004-F362-A221-4464-086C0CF70840}"/>
              </a:ext>
            </a:extLst>
          </p:cNvPr>
          <p:cNvSpPr txBox="1"/>
          <p:nvPr/>
        </p:nvSpPr>
        <p:spPr>
          <a:xfrm>
            <a:off x="6278459" y="2657516"/>
            <a:ext cx="31942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Estado base del juego, se muestra la pantalla principal en el escenario</a:t>
            </a:r>
            <a:endParaRPr lang="es-ES" sz="1500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9CB59D9-78B4-BAF6-A476-41EC5DE31F45}"/>
              </a:ext>
            </a:extLst>
          </p:cNvPr>
          <p:cNvSpPr txBox="1"/>
          <p:nvPr/>
        </p:nvSpPr>
        <p:spPr>
          <a:xfrm>
            <a:off x="101132" y="3799107"/>
            <a:ext cx="2231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El jugador está eligiendo qué prueba realizar</a:t>
            </a:r>
            <a:endParaRPr lang="es-ES" sz="1500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282747B1-8AD0-FBEE-4E13-46AE78B87A68}"/>
              </a:ext>
            </a:extLst>
          </p:cNvPr>
          <p:cNvSpPr txBox="1"/>
          <p:nvPr/>
        </p:nvSpPr>
        <p:spPr>
          <a:xfrm>
            <a:off x="1291533" y="5170455"/>
            <a:ext cx="1303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La prueba está en curso</a:t>
            </a:r>
            <a:endParaRPr lang="es-ES" sz="1500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B391D9B-C5F2-57E8-58FF-13CAC1986F58}"/>
              </a:ext>
            </a:extLst>
          </p:cNvPr>
          <p:cNvSpPr txBox="1"/>
          <p:nvPr/>
        </p:nvSpPr>
        <p:spPr>
          <a:xfrm>
            <a:off x="7065666" y="3633086"/>
            <a:ext cx="29760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Tras superar todas las pruebas, el juego ha terminado. El jugador puede reiniciar si así lo desea</a:t>
            </a:r>
            <a:endParaRPr lang="es-ES" sz="1500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1E877F7-1E72-AFBB-DC3C-7CE4C3374024}"/>
              </a:ext>
            </a:extLst>
          </p:cNvPr>
          <p:cNvSpPr txBox="1"/>
          <p:nvPr/>
        </p:nvSpPr>
        <p:spPr>
          <a:xfrm>
            <a:off x="6766953" y="5447335"/>
            <a:ext cx="2940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El jugador ha superado la prueba y puede continuar el juego</a:t>
            </a:r>
            <a:endParaRPr lang="es-ES" sz="1500" dirty="0"/>
          </a:p>
        </p:txBody>
      </p:sp>
      <p:cxnSp>
        <p:nvCxnSpPr>
          <p:cNvPr id="50" name="Conector: curvado 49">
            <a:extLst>
              <a:ext uri="{FF2B5EF4-FFF2-40B4-BE49-F238E27FC236}">
                <a16:creationId xmlns:a16="http://schemas.microsoft.com/office/drawing/2014/main" id="{378A8E02-7BA6-B59C-E10E-B043F9A2061F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5157722" y="1764472"/>
            <a:ext cx="689931" cy="42731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: curvado 51">
            <a:extLst>
              <a:ext uri="{FF2B5EF4-FFF2-40B4-BE49-F238E27FC236}">
                <a16:creationId xmlns:a16="http://schemas.microsoft.com/office/drawing/2014/main" id="{897B8AC4-B3E2-6478-1590-3D39B063C8E3}"/>
              </a:ext>
            </a:extLst>
          </p:cNvPr>
          <p:cNvCxnSpPr>
            <a:cxnSpLocks/>
            <a:endCxn id="23" idx="3"/>
          </p:cNvCxnSpPr>
          <p:nvPr/>
        </p:nvCxnSpPr>
        <p:spPr>
          <a:xfrm rot="10800000">
            <a:off x="3599615" y="2995798"/>
            <a:ext cx="821696" cy="10301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: curvado 58">
            <a:extLst>
              <a:ext uri="{FF2B5EF4-FFF2-40B4-BE49-F238E27FC236}">
                <a16:creationId xmlns:a16="http://schemas.microsoft.com/office/drawing/2014/main" id="{43590051-F677-87B4-C092-2E315FA0DFCA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5124011" y="2919126"/>
            <a:ext cx="1154448" cy="69212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: curvado 60">
            <a:extLst>
              <a:ext uri="{FF2B5EF4-FFF2-40B4-BE49-F238E27FC236}">
                <a16:creationId xmlns:a16="http://schemas.microsoft.com/office/drawing/2014/main" id="{4EEC907C-6B32-92B2-82B8-67ABDE3E8BF1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6147971" y="4002418"/>
            <a:ext cx="917695" cy="26987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: curvado 64">
            <a:extLst>
              <a:ext uri="{FF2B5EF4-FFF2-40B4-BE49-F238E27FC236}">
                <a16:creationId xmlns:a16="http://schemas.microsoft.com/office/drawing/2014/main" id="{B0AAD990-9F2F-6196-91EA-A51098721EBD}"/>
              </a:ext>
            </a:extLst>
          </p:cNvPr>
          <p:cNvCxnSpPr>
            <a:cxnSpLocks/>
            <a:endCxn id="28" idx="1"/>
          </p:cNvCxnSpPr>
          <p:nvPr/>
        </p:nvCxnSpPr>
        <p:spPr>
          <a:xfrm flipV="1">
            <a:off x="6346020" y="5708945"/>
            <a:ext cx="420933" cy="10253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: curvado 66">
            <a:extLst>
              <a:ext uri="{FF2B5EF4-FFF2-40B4-BE49-F238E27FC236}">
                <a16:creationId xmlns:a16="http://schemas.microsoft.com/office/drawing/2014/main" id="{C8FE2049-E4E4-661D-0351-9D29D70B5932}"/>
              </a:ext>
            </a:extLst>
          </p:cNvPr>
          <p:cNvCxnSpPr>
            <a:endCxn id="26" idx="3"/>
          </p:cNvCxnSpPr>
          <p:nvPr/>
        </p:nvCxnSpPr>
        <p:spPr>
          <a:xfrm rot="10800000">
            <a:off x="2594675" y="5432065"/>
            <a:ext cx="856449" cy="3661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: curvado 68">
            <a:extLst>
              <a:ext uri="{FF2B5EF4-FFF2-40B4-BE49-F238E27FC236}">
                <a16:creationId xmlns:a16="http://schemas.microsoft.com/office/drawing/2014/main" id="{823E6209-7D8B-15E2-5145-CE61DB241D66}"/>
              </a:ext>
            </a:extLst>
          </p:cNvPr>
          <p:cNvCxnSpPr>
            <a:cxnSpLocks/>
            <a:endCxn id="25" idx="3"/>
          </p:cNvCxnSpPr>
          <p:nvPr/>
        </p:nvCxnSpPr>
        <p:spPr>
          <a:xfrm rot="10800000">
            <a:off x="2332948" y="4060717"/>
            <a:ext cx="789503" cy="28795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7848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lipse 15">
            <a:extLst>
              <a:ext uri="{FF2B5EF4-FFF2-40B4-BE49-F238E27FC236}">
                <a16:creationId xmlns:a16="http://schemas.microsoft.com/office/drawing/2014/main" id="{9573F9E8-DE7E-87F4-4780-B632073FF24B}"/>
              </a:ext>
            </a:extLst>
          </p:cNvPr>
          <p:cNvSpPr/>
          <p:nvPr/>
        </p:nvSpPr>
        <p:spPr>
          <a:xfrm>
            <a:off x="1545398" y="2744416"/>
            <a:ext cx="1881999" cy="67895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31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C3D4BF1E-AA6C-0679-1551-AB9917A2936A}"/>
              </a:ext>
            </a:extLst>
          </p:cNvPr>
          <p:cNvSpPr/>
          <p:nvPr/>
        </p:nvSpPr>
        <p:spPr>
          <a:xfrm>
            <a:off x="735424" y="1893339"/>
            <a:ext cx="2010010" cy="59689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F822F01-92BA-3892-1002-061B91E597CD}"/>
              </a:ext>
            </a:extLst>
          </p:cNvPr>
          <p:cNvSpPr txBox="1"/>
          <p:nvPr/>
        </p:nvSpPr>
        <p:spPr>
          <a:xfrm>
            <a:off x="752267" y="2007122"/>
            <a:ext cx="2010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Clases Manager</a:t>
            </a:r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9D6540E7-2E49-640E-6DC2-B695790C0D26}"/>
              </a:ext>
            </a:extLst>
          </p:cNvPr>
          <p:cNvSpPr/>
          <p:nvPr/>
        </p:nvSpPr>
        <p:spPr>
          <a:xfrm>
            <a:off x="2976849" y="2064979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D26A296-FFC6-2BE3-912F-3D729B0DDD19}"/>
              </a:ext>
            </a:extLst>
          </p:cNvPr>
          <p:cNvSpPr txBox="1"/>
          <p:nvPr/>
        </p:nvSpPr>
        <p:spPr>
          <a:xfrm>
            <a:off x="3427397" y="2001710"/>
            <a:ext cx="414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Controlan diversos aspectos del juego</a:t>
            </a:r>
          </a:p>
        </p:txBody>
      </p:sp>
      <p:sp>
        <p:nvSpPr>
          <p:cNvPr id="14" name="Flecha: doblada hacia arriba 13">
            <a:extLst>
              <a:ext uri="{FF2B5EF4-FFF2-40B4-BE49-F238E27FC236}">
                <a16:creationId xmlns:a16="http://schemas.microsoft.com/office/drawing/2014/main" id="{3C62614B-A013-D03F-B4AE-1EDFDCCB2296}"/>
              </a:ext>
            </a:extLst>
          </p:cNvPr>
          <p:cNvSpPr/>
          <p:nvPr/>
        </p:nvSpPr>
        <p:spPr>
          <a:xfrm rot="5400000">
            <a:off x="949814" y="2718155"/>
            <a:ext cx="596898" cy="335163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AF3B48A-BA6E-A267-7818-7866F743E872}"/>
              </a:ext>
            </a:extLst>
          </p:cNvPr>
          <p:cNvSpPr txBox="1"/>
          <p:nvPr/>
        </p:nvSpPr>
        <p:spPr>
          <a:xfrm>
            <a:off x="1545399" y="2905397"/>
            <a:ext cx="188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Game</a:t>
            </a:r>
            <a:r>
              <a:rPr lang="es-ES" dirty="0"/>
              <a:t> Manager</a:t>
            </a:r>
          </a:p>
        </p:txBody>
      </p:sp>
      <p:sp>
        <p:nvSpPr>
          <p:cNvPr id="17" name="Abrir llave 16">
            <a:extLst>
              <a:ext uri="{FF2B5EF4-FFF2-40B4-BE49-F238E27FC236}">
                <a16:creationId xmlns:a16="http://schemas.microsoft.com/office/drawing/2014/main" id="{4516CD54-51D6-2D13-4A35-45C1F81D0207}"/>
              </a:ext>
            </a:extLst>
          </p:cNvPr>
          <p:cNvSpPr/>
          <p:nvPr/>
        </p:nvSpPr>
        <p:spPr>
          <a:xfrm>
            <a:off x="3523239" y="2816065"/>
            <a:ext cx="159004" cy="535657"/>
          </a:xfrm>
          <a:prstGeom prst="leftBrace">
            <a:avLst>
              <a:gd name="adj1" fmla="val 20751"/>
              <a:gd name="adj2" fmla="val 49643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A6B245A-0EF1-6E98-7FA1-5F0015740436}"/>
              </a:ext>
            </a:extLst>
          </p:cNvPr>
          <p:cNvSpPr txBox="1"/>
          <p:nvPr/>
        </p:nvSpPr>
        <p:spPr>
          <a:xfrm>
            <a:off x="3602741" y="2777043"/>
            <a:ext cx="4624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Controla el flujo general del juego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</a:t>
            </a:r>
            <a:r>
              <a:rPr lang="es-ES" sz="1800" dirty="0"/>
              <a:t>e comunica con el resto de managers</a:t>
            </a:r>
            <a:endParaRPr lang="es-ES" dirty="0"/>
          </a:p>
        </p:txBody>
      </p:sp>
      <p:sp>
        <p:nvSpPr>
          <p:cNvPr id="19" name="Flecha: doblada hacia arriba 18">
            <a:extLst>
              <a:ext uri="{FF2B5EF4-FFF2-40B4-BE49-F238E27FC236}">
                <a16:creationId xmlns:a16="http://schemas.microsoft.com/office/drawing/2014/main" id="{4765833F-BAAE-EE8C-ABB3-52B376FB07F6}"/>
              </a:ext>
            </a:extLst>
          </p:cNvPr>
          <p:cNvSpPr/>
          <p:nvPr/>
        </p:nvSpPr>
        <p:spPr>
          <a:xfrm rot="5400000">
            <a:off x="949813" y="4135774"/>
            <a:ext cx="596898" cy="335163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2F14E516-3AB5-4129-ACE9-AC120F191C35}"/>
              </a:ext>
            </a:extLst>
          </p:cNvPr>
          <p:cNvSpPr/>
          <p:nvPr/>
        </p:nvSpPr>
        <p:spPr>
          <a:xfrm>
            <a:off x="1545398" y="4180683"/>
            <a:ext cx="1881999" cy="67895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EC9E28C-10C9-022F-2EFE-D8C99CF5CE99}"/>
              </a:ext>
            </a:extLst>
          </p:cNvPr>
          <p:cNvSpPr txBox="1"/>
          <p:nvPr/>
        </p:nvSpPr>
        <p:spPr>
          <a:xfrm>
            <a:off x="1545399" y="4341664"/>
            <a:ext cx="188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UI</a:t>
            </a:r>
            <a:r>
              <a:rPr lang="es-ES" sz="1800" b="1" dirty="0"/>
              <a:t> </a:t>
            </a:r>
            <a:r>
              <a:rPr lang="es-ES" sz="1800" dirty="0"/>
              <a:t>Manager</a:t>
            </a:r>
            <a:endParaRPr lang="es-ES" dirty="0"/>
          </a:p>
        </p:txBody>
      </p:sp>
      <p:sp>
        <p:nvSpPr>
          <p:cNvPr id="22" name="Abrir llave 21">
            <a:extLst>
              <a:ext uri="{FF2B5EF4-FFF2-40B4-BE49-F238E27FC236}">
                <a16:creationId xmlns:a16="http://schemas.microsoft.com/office/drawing/2014/main" id="{072F59A8-B7E0-2394-550D-3719CA93C8A8}"/>
              </a:ext>
            </a:extLst>
          </p:cNvPr>
          <p:cNvSpPr/>
          <p:nvPr/>
        </p:nvSpPr>
        <p:spPr>
          <a:xfrm>
            <a:off x="3523239" y="3810599"/>
            <a:ext cx="159004" cy="1417619"/>
          </a:xfrm>
          <a:prstGeom prst="leftBrace">
            <a:avLst>
              <a:gd name="adj1" fmla="val 20751"/>
              <a:gd name="adj2" fmla="val 49643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B54282A-AF30-A621-B618-D4767BC09FDF}"/>
              </a:ext>
            </a:extLst>
          </p:cNvPr>
          <p:cNvSpPr txBox="1"/>
          <p:nvPr/>
        </p:nvSpPr>
        <p:spPr>
          <a:xfrm>
            <a:off x="3602741" y="3777050"/>
            <a:ext cx="65062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Controla la interfaz del juego, especialmente la pantalla del escenario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Controla lo que se muestra </a:t>
            </a:r>
            <a:r>
              <a:rPr lang="es-ES" sz="1800" dirty="0"/>
              <a:t>en ella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Controla </a:t>
            </a:r>
            <a:r>
              <a:rPr lang="es-ES" sz="1800" dirty="0"/>
              <a:t>los eventos generados por las pulsaciones de sus botones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751180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32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C3D4BF1E-AA6C-0679-1551-AB9917A2936A}"/>
              </a:ext>
            </a:extLst>
          </p:cNvPr>
          <p:cNvSpPr/>
          <p:nvPr/>
        </p:nvSpPr>
        <p:spPr>
          <a:xfrm>
            <a:off x="735424" y="1893339"/>
            <a:ext cx="2010010" cy="59689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F822F01-92BA-3892-1002-061B91E597CD}"/>
              </a:ext>
            </a:extLst>
          </p:cNvPr>
          <p:cNvSpPr txBox="1"/>
          <p:nvPr/>
        </p:nvSpPr>
        <p:spPr>
          <a:xfrm>
            <a:off x="752267" y="2007122"/>
            <a:ext cx="2010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Clases Manager</a:t>
            </a:r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9D6540E7-2E49-640E-6DC2-B695790C0D26}"/>
              </a:ext>
            </a:extLst>
          </p:cNvPr>
          <p:cNvSpPr/>
          <p:nvPr/>
        </p:nvSpPr>
        <p:spPr>
          <a:xfrm>
            <a:off x="2976849" y="2064979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D26A296-FFC6-2BE3-912F-3D729B0DDD19}"/>
              </a:ext>
            </a:extLst>
          </p:cNvPr>
          <p:cNvSpPr txBox="1"/>
          <p:nvPr/>
        </p:nvSpPr>
        <p:spPr>
          <a:xfrm>
            <a:off x="3427397" y="2001710"/>
            <a:ext cx="414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Controlan diversos aspectos del juego</a:t>
            </a:r>
          </a:p>
        </p:txBody>
      </p:sp>
      <p:sp>
        <p:nvSpPr>
          <p:cNvPr id="14" name="Flecha: doblada hacia arriba 13">
            <a:extLst>
              <a:ext uri="{FF2B5EF4-FFF2-40B4-BE49-F238E27FC236}">
                <a16:creationId xmlns:a16="http://schemas.microsoft.com/office/drawing/2014/main" id="{3C62614B-A013-D03F-B4AE-1EDFDCCB2296}"/>
              </a:ext>
            </a:extLst>
          </p:cNvPr>
          <p:cNvSpPr/>
          <p:nvPr/>
        </p:nvSpPr>
        <p:spPr>
          <a:xfrm rot="5400000">
            <a:off x="949814" y="2718155"/>
            <a:ext cx="596898" cy="335163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7" name="Abrir llave 16">
            <a:extLst>
              <a:ext uri="{FF2B5EF4-FFF2-40B4-BE49-F238E27FC236}">
                <a16:creationId xmlns:a16="http://schemas.microsoft.com/office/drawing/2014/main" id="{4516CD54-51D6-2D13-4A35-45C1F81D0207}"/>
              </a:ext>
            </a:extLst>
          </p:cNvPr>
          <p:cNvSpPr/>
          <p:nvPr/>
        </p:nvSpPr>
        <p:spPr>
          <a:xfrm>
            <a:off x="3729718" y="2771110"/>
            <a:ext cx="159004" cy="535657"/>
          </a:xfrm>
          <a:prstGeom prst="leftBrace">
            <a:avLst>
              <a:gd name="adj1" fmla="val 20751"/>
              <a:gd name="adj2" fmla="val 49643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A6B245A-0EF1-6E98-7FA1-5F0015740436}"/>
              </a:ext>
            </a:extLst>
          </p:cNvPr>
          <p:cNvSpPr txBox="1"/>
          <p:nvPr/>
        </p:nvSpPr>
        <p:spPr>
          <a:xfrm>
            <a:off x="3809220" y="2732088"/>
            <a:ext cx="6742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Gestiona en todo momento la prueba que esté sucediendo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</a:t>
            </a:r>
            <a:r>
              <a:rPr lang="es-ES" sz="1800" dirty="0"/>
              <a:t>arga sus datos y comprueba si es correcta</a:t>
            </a:r>
            <a:endParaRPr lang="es-ES" dirty="0"/>
          </a:p>
        </p:txBody>
      </p:sp>
      <p:sp>
        <p:nvSpPr>
          <p:cNvPr id="19" name="Flecha: doblada hacia arriba 18">
            <a:extLst>
              <a:ext uri="{FF2B5EF4-FFF2-40B4-BE49-F238E27FC236}">
                <a16:creationId xmlns:a16="http://schemas.microsoft.com/office/drawing/2014/main" id="{4765833F-BAAE-EE8C-ABB3-52B376FB07F6}"/>
              </a:ext>
            </a:extLst>
          </p:cNvPr>
          <p:cNvSpPr/>
          <p:nvPr/>
        </p:nvSpPr>
        <p:spPr>
          <a:xfrm rot="5400000">
            <a:off x="955911" y="4285054"/>
            <a:ext cx="596898" cy="335163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7982C801-EF2D-4179-D7C2-B32C2B321B15}"/>
              </a:ext>
            </a:extLst>
          </p:cNvPr>
          <p:cNvSpPr/>
          <p:nvPr/>
        </p:nvSpPr>
        <p:spPr>
          <a:xfrm>
            <a:off x="1551495" y="4325515"/>
            <a:ext cx="2086357" cy="67895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F07DA31-6E63-733F-5DC6-A6FF20FCE668}"/>
              </a:ext>
            </a:extLst>
          </p:cNvPr>
          <p:cNvSpPr txBox="1"/>
          <p:nvPr/>
        </p:nvSpPr>
        <p:spPr>
          <a:xfrm>
            <a:off x="1551494" y="4478376"/>
            <a:ext cx="2086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Escenario Manager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F73982C3-D3FA-62B0-C4E4-B03061B6A825}"/>
              </a:ext>
            </a:extLst>
          </p:cNvPr>
          <p:cNvSpPr/>
          <p:nvPr/>
        </p:nvSpPr>
        <p:spPr>
          <a:xfrm>
            <a:off x="1545396" y="2717575"/>
            <a:ext cx="2086357" cy="67895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F1C3E5E2-D6B3-58B6-8D48-61BDBB1787D6}"/>
              </a:ext>
            </a:extLst>
          </p:cNvPr>
          <p:cNvSpPr txBox="1"/>
          <p:nvPr/>
        </p:nvSpPr>
        <p:spPr>
          <a:xfrm>
            <a:off x="1545395" y="2870436"/>
            <a:ext cx="2086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Pruebas Manager</a:t>
            </a:r>
          </a:p>
        </p:txBody>
      </p:sp>
      <p:sp>
        <p:nvSpPr>
          <p:cNvPr id="26" name="Abrir llave 25">
            <a:extLst>
              <a:ext uri="{FF2B5EF4-FFF2-40B4-BE49-F238E27FC236}">
                <a16:creationId xmlns:a16="http://schemas.microsoft.com/office/drawing/2014/main" id="{47682DD8-2204-F74C-D5E3-DF72D75FCB16}"/>
              </a:ext>
            </a:extLst>
          </p:cNvPr>
          <p:cNvSpPr/>
          <p:nvPr/>
        </p:nvSpPr>
        <p:spPr>
          <a:xfrm>
            <a:off x="3729718" y="4247884"/>
            <a:ext cx="159004" cy="825561"/>
          </a:xfrm>
          <a:prstGeom prst="leftBrace">
            <a:avLst>
              <a:gd name="adj1" fmla="val 20751"/>
              <a:gd name="adj2" fmla="val 49643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D5152D6C-FE91-BC97-A649-7918F2272BF1}"/>
              </a:ext>
            </a:extLst>
          </p:cNvPr>
          <p:cNvSpPr txBox="1"/>
          <p:nvPr/>
        </p:nvSpPr>
        <p:spPr>
          <a:xfrm>
            <a:off x="3809220" y="4208862"/>
            <a:ext cx="5882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Modifica el escenario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</a:t>
            </a:r>
            <a:r>
              <a:rPr lang="es-ES" sz="1800" dirty="0"/>
              <a:t>oloca y quita los objetos y partes del escenario según sean necesarias para cada prueba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084711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lipse 15">
            <a:extLst>
              <a:ext uri="{FF2B5EF4-FFF2-40B4-BE49-F238E27FC236}">
                <a16:creationId xmlns:a16="http://schemas.microsoft.com/office/drawing/2014/main" id="{9573F9E8-DE7E-87F4-4780-B632073FF24B}"/>
              </a:ext>
            </a:extLst>
          </p:cNvPr>
          <p:cNvSpPr/>
          <p:nvPr/>
        </p:nvSpPr>
        <p:spPr>
          <a:xfrm>
            <a:off x="1545398" y="2744416"/>
            <a:ext cx="1881999" cy="67895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33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C3D4BF1E-AA6C-0679-1551-AB9917A2936A}"/>
              </a:ext>
            </a:extLst>
          </p:cNvPr>
          <p:cNvSpPr/>
          <p:nvPr/>
        </p:nvSpPr>
        <p:spPr>
          <a:xfrm>
            <a:off x="735424" y="1893339"/>
            <a:ext cx="2010010" cy="59689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F822F01-92BA-3892-1002-061B91E597CD}"/>
              </a:ext>
            </a:extLst>
          </p:cNvPr>
          <p:cNvSpPr txBox="1"/>
          <p:nvPr/>
        </p:nvSpPr>
        <p:spPr>
          <a:xfrm>
            <a:off x="752267" y="2007122"/>
            <a:ext cx="2010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Clases Manager</a:t>
            </a:r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9D6540E7-2E49-640E-6DC2-B695790C0D26}"/>
              </a:ext>
            </a:extLst>
          </p:cNvPr>
          <p:cNvSpPr/>
          <p:nvPr/>
        </p:nvSpPr>
        <p:spPr>
          <a:xfrm>
            <a:off x="2976849" y="2064979"/>
            <a:ext cx="235975" cy="2427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D26A296-FFC6-2BE3-912F-3D729B0DDD19}"/>
              </a:ext>
            </a:extLst>
          </p:cNvPr>
          <p:cNvSpPr txBox="1"/>
          <p:nvPr/>
        </p:nvSpPr>
        <p:spPr>
          <a:xfrm>
            <a:off x="3427397" y="2001710"/>
            <a:ext cx="414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Controlan diversos aspectos del juego</a:t>
            </a:r>
          </a:p>
        </p:txBody>
      </p:sp>
      <p:sp>
        <p:nvSpPr>
          <p:cNvPr id="14" name="Flecha: doblada hacia arriba 13">
            <a:extLst>
              <a:ext uri="{FF2B5EF4-FFF2-40B4-BE49-F238E27FC236}">
                <a16:creationId xmlns:a16="http://schemas.microsoft.com/office/drawing/2014/main" id="{3C62614B-A013-D03F-B4AE-1EDFDCCB2296}"/>
              </a:ext>
            </a:extLst>
          </p:cNvPr>
          <p:cNvSpPr/>
          <p:nvPr/>
        </p:nvSpPr>
        <p:spPr>
          <a:xfrm rot="5400000">
            <a:off x="949814" y="2718155"/>
            <a:ext cx="596898" cy="335163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AF3B48A-BA6E-A267-7818-7866F743E872}"/>
              </a:ext>
            </a:extLst>
          </p:cNvPr>
          <p:cNvSpPr txBox="1"/>
          <p:nvPr/>
        </p:nvSpPr>
        <p:spPr>
          <a:xfrm>
            <a:off x="1545399" y="2905397"/>
            <a:ext cx="188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Trigger</a:t>
            </a:r>
            <a:r>
              <a:rPr lang="es-ES" dirty="0"/>
              <a:t> Manager</a:t>
            </a:r>
          </a:p>
        </p:txBody>
      </p:sp>
      <p:sp>
        <p:nvSpPr>
          <p:cNvPr id="17" name="Abrir llave 16">
            <a:extLst>
              <a:ext uri="{FF2B5EF4-FFF2-40B4-BE49-F238E27FC236}">
                <a16:creationId xmlns:a16="http://schemas.microsoft.com/office/drawing/2014/main" id="{4516CD54-51D6-2D13-4A35-45C1F81D0207}"/>
              </a:ext>
            </a:extLst>
          </p:cNvPr>
          <p:cNvSpPr/>
          <p:nvPr/>
        </p:nvSpPr>
        <p:spPr>
          <a:xfrm>
            <a:off x="3523239" y="2816065"/>
            <a:ext cx="138575" cy="1406188"/>
          </a:xfrm>
          <a:prstGeom prst="leftBrace">
            <a:avLst>
              <a:gd name="adj1" fmla="val 20751"/>
              <a:gd name="adj2" fmla="val 20276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A6B245A-0EF1-6E98-7FA1-5F0015740436}"/>
              </a:ext>
            </a:extLst>
          </p:cNvPr>
          <p:cNvSpPr txBox="1"/>
          <p:nvPr/>
        </p:nvSpPr>
        <p:spPr>
          <a:xfrm>
            <a:off x="3602741" y="2777043"/>
            <a:ext cx="62028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Controla en específico los </a:t>
            </a:r>
            <a:r>
              <a:rPr lang="es-ES" sz="1800" dirty="0" err="1"/>
              <a:t>triggers</a:t>
            </a:r>
            <a:r>
              <a:rPr lang="es-ES" sz="1800" dirty="0"/>
              <a:t> de las pruebas de baile y posiciones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Carga el fichero JSON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V</a:t>
            </a:r>
            <a:r>
              <a:rPr lang="es-ES" sz="1800" dirty="0"/>
              <a:t>a alternando los </a:t>
            </a:r>
            <a:r>
              <a:rPr lang="es-ES" sz="1800" dirty="0" err="1"/>
              <a:t>triggers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Comprueba si la posición del jugador es correcta.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80772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67539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34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pic>
        <p:nvPicPr>
          <p:cNvPr id="11" name="Imagen 10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EB34F963-D432-2564-A10F-4D8382E985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3"/>
          <a:stretch/>
        </p:blipFill>
        <p:spPr>
          <a:xfrm>
            <a:off x="1152524" y="1482684"/>
            <a:ext cx="7554154" cy="470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655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67539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35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pic>
        <p:nvPicPr>
          <p:cNvPr id="10" name="Imagen 9" descr="Diagrama, Esquemático&#10;&#10;Descripción generada automáticamente">
            <a:extLst>
              <a:ext uri="{FF2B5EF4-FFF2-40B4-BE49-F238E27FC236}">
                <a16:creationId xmlns:a16="http://schemas.microsoft.com/office/drawing/2014/main" id="{25AC4B55-435B-54FF-00C3-07C926A8B2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00"/>
          <a:stretch/>
        </p:blipFill>
        <p:spPr>
          <a:xfrm>
            <a:off x="1649793" y="1494559"/>
            <a:ext cx="7858642" cy="463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1301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67539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36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pic>
        <p:nvPicPr>
          <p:cNvPr id="10" name="Imagen 9" descr="Diagrama, Esquemático&#10;&#10;Descripción generada automáticamente">
            <a:extLst>
              <a:ext uri="{FF2B5EF4-FFF2-40B4-BE49-F238E27FC236}">
                <a16:creationId xmlns:a16="http://schemas.microsoft.com/office/drawing/2014/main" id="{25AC4B55-435B-54FF-00C3-07C926A8B2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95" b="-129"/>
          <a:stretch/>
        </p:blipFill>
        <p:spPr>
          <a:xfrm>
            <a:off x="2292626" y="1500660"/>
            <a:ext cx="6653419" cy="525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790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37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C3D4BF1E-AA6C-0679-1551-AB9917A2936A}"/>
              </a:ext>
            </a:extLst>
          </p:cNvPr>
          <p:cNvSpPr/>
          <p:nvPr/>
        </p:nvSpPr>
        <p:spPr>
          <a:xfrm>
            <a:off x="3824156" y="1966525"/>
            <a:ext cx="2597712" cy="50729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F822F01-92BA-3892-1002-061B91E597CD}"/>
              </a:ext>
            </a:extLst>
          </p:cNvPr>
          <p:cNvSpPr txBox="1"/>
          <p:nvPr/>
        </p:nvSpPr>
        <p:spPr>
          <a:xfrm>
            <a:off x="3824156" y="2035504"/>
            <a:ext cx="2597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Pruebas con personas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D26A296-FFC6-2BE3-912F-3D729B0DDD19}"/>
              </a:ext>
            </a:extLst>
          </p:cNvPr>
          <p:cNvSpPr txBox="1"/>
          <p:nvPr/>
        </p:nvSpPr>
        <p:spPr>
          <a:xfrm>
            <a:off x="1863811" y="3141745"/>
            <a:ext cx="950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E</a:t>
            </a:r>
            <a:r>
              <a:rPr lang="es-ES" sz="1800" dirty="0"/>
              <a:t>dades</a:t>
            </a:r>
            <a:endParaRPr lang="es-E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FC4F154-8281-489B-7660-35121689D724}"/>
              </a:ext>
            </a:extLst>
          </p:cNvPr>
          <p:cNvSpPr txBox="1"/>
          <p:nvPr/>
        </p:nvSpPr>
        <p:spPr>
          <a:xfrm>
            <a:off x="5215714" y="2508202"/>
            <a:ext cx="880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/>
              <a:t>diferentes</a:t>
            </a:r>
          </a:p>
        </p:txBody>
      </p:sp>
      <p:sp>
        <p:nvSpPr>
          <p:cNvPr id="10" name="Abrir llave 9">
            <a:extLst>
              <a:ext uri="{FF2B5EF4-FFF2-40B4-BE49-F238E27FC236}">
                <a16:creationId xmlns:a16="http://schemas.microsoft.com/office/drawing/2014/main" id="{76A79E77-ACFE-3E99-2045-39E964057A92}"/>
              </a:ext>
            </a:extLst>
          </p:cNvPr>
          <p:cNvSpPr/>
          <p:nvPr/>
        </p:nvSpPr>
        <p:spPr>
          <a:xfrm rot="5400000">
            <a:off x="4844118" y="23964"/>
            <a:ext cx="557785" cy="5567633"/>
          </a:xfrm>
          <a:prstGeom prst="leftBrace">
            <a:avLst>
              <a:gd name="adj1" fmla="val 16441"/>
              <a:gd name="adj2" fmla="val 49359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636AF47-EA90-06CA-F2DE-11DC990EAA78}"/>
              </a:ext>
            </a:extLst>
          </p:cNvPr>
          <p:cNvSpPr txBox="1"/>
          <p:nvPr/>
        </p:nvSpPr>
        <p:spPr>
          <a:xfrm>
            <a:off x="4256092" y="3107359"/>
            <a:ext cx="173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C</a:t>
            </a:r>
            <a:r>
              <a:rPr lang="es-ES" sz="1800" dirty="0"/>
              <a:t>onocimientos tecnológicos</a:t>
            </a:r>
            <a:endParaRPr lang="es-ES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4792585-52C3-F081-7508-3A32DB96F492}"/>
              </a:ext>
            </a:extLst>
          </p:cNvPr>
          <p:cNvSpPr txBox="1"/>
          <p:nvPr/>
        </p:nvSpPr>
        <p:spPr>
          <a:xfrm>
            <a:off x="7074076" y="3141745"/>
            <a:ext cx="1665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F</a:t>
            </a:r>
            <a:r>
              <a:rPr lang="es-ES" sz="1800" dirty="0"/>
              <a:t>amiliaridad con la RV</a:t>
            </a:r>
            <a:endParaRPr lang="es-ES" dirty="0"/>
          </a:p>
        </p:txBody>
      </p:sp>
      <p:pic>
        <p:nvPicPr>
          <p:cNvPr id="21" name="Imagen 20" descr="Tabla&#10;&#10;Descripción generada automáticamente">
            <a:extLst>
              <a:ext uri="{FF2B5EF4-FFF2-40B4-BE49-F238E27FC236}">
                <a16:creationId xmlns:a16="http://schemas.microsoft.com/office/drawing/2014/main" id="{625460CE-F652-F2F7-3721-B2D30EFAFB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469" y="4085918"/>
            <a:ext cx="6359930" cy="175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04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38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C3D4BF1E-AA6C-0679-1551-AB9917A2936A}"/>
              </a:ext>
            </a:extLst>
          </p:cNvPr>
          <p:cNvSpPr/>
          <p:nvPr/>
        </p:nvSpPr>
        <p:spPr>
          <a:xfrm>
            <a:off x="353484" y="1966525"/>
            <a:ext cx="3971419" cy="50729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F822F01-92BA-3892-1002-061B91E597CD}"/>
              </a:ext>
            </a:extLst>
          </p:cNvPr>
          <p:cNvSpPr txBox="1"/>
          <p:nvPr/>
        </p:nvSpPr>
        <p:spPr>
          <a:xfrm>
            <a:off x="353485" y="2035504"/>
            <a:ext cx="3971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Cuestionario de usabilidad (SUS)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D26A296-FFC6-2BE3-912F-3D729B0DDD19}"/>
              </a:ext>
            </a:extLst>
          </p:cNvPr>
          <p:cNvSpPr txBox="1"/>
          <p:nvPr/>
        </p:nvSpPr>
        <p:spPr>
          <a:xfrm>
            <a:off x="1505636" y="2578921"/>
            <a:ext cx="7621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/>
              <a:t>Estudia si el juego es fácil de entender y utilizar y si la realidad virtual es en general un buen medio digital incluso para personas mayores o sin conocimientos tecnológicos</a:t>
            </a:r>
            <a:endParaRPr lang="es-ES" dirty="0"/>
          </a:p>
        </p:txBody>
      </p:sp>
      <p:sp>
        <p:nvSpPr>
          <p:cNvPr id="12" name="Flecha: doblada hacia arriba 11">
            <a:extLst>
              <a:ext uri="{FF2B5EF4-FFF2-40B4-BE49-F238E27FC236}">
                <a16:creationId xmlns:a16="http://schemas.microsoft.com/office/drawing/2014/main" id="{2BC764BD-794E-DC99-1C35-0429784BE251}"/>
              </a:ext>
            </a:extLst>
          </p:cNvPr>
          <p:cNvSpPr/>
          <p:nvPr/>
        </p:nvSpPr>
        <p:spPr>
          <a:xfrm rot="5400000">
            <a:off x="992345" y="2664987"/>
            <a:ext cx="507293" cy="335163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pic>
        <p:nvPicPr>
          <p:cNvPr id="14" name="Imagen 1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DCD8BC6B-E561-53FA-9568-93F1E8936C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969" y="3633906"/>
            <a:ext cx="8596668" cy="1122512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5AC5D463-03A9-B908-712A-456857E1C36D}"/>
              </a:ext>
            </a:extLst>
          </p:cNvPr>
          <p:cNvSpPr txBox="1"/>
          <p:nvPr/>
        </p:nvSpPr>
        <p:spPr>
          <a:xfrm>
            <a:off x="677334" y="5304109"/>
            <a:ext cx="53304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La puntuación media de usabilidad según los encuestados es de 79 puntos. 11 puntos por encima del límite para considerarse una aplicación con buena usabilidad</a:t>
            </a:r>
          </a:p>
        </p:txBody>
      </p:sp>
      <p:pic>
        <p:nvPicPr>
          <p:cNvPr id="16" name="Imagen 15" descr="Tabla&#10;&#10;Descripción generada automáticamente">
            <a:extLst>
              <a:ext uri="{FF2B5EF4-FFF2-40B4-BE49-F238E27FC236}">
                <a16:creationId xmlns:a16="http://schemas.microsoft.com/office/drawing/2014/main" id="{68601818-E573-FBA1-31EE-4E966FA7B4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485" y="5079453"/>
            <a:ext cx="2965517" cy="828435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696F0A25-9E41-CA4B-A711-D15D04DE3EFD}"/>
              </a:ext>
            </a:extLst>
          </p:cNvPr>
          <p:cNvSpPr/>
          <p:nvPr/>
        </p:nvSpPr>
        <p:spPr>
          <a:xfrm>
            <a:off x="5400061" y="5810358"/>
            <a:ext cx="1415619" cy="98537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FCC8593-299E-4DE3-763F-3FD438E096C5}"/>
              </a:ext>
            </a:extLst>
          </p:cNvPr>
          <p:cNvSpPr txBox="1"/>
          <p:nvPr/>
        </p:nvSpPr>
        <p:spPr>
          <a:xfrm>
            <a:off x="5523355" y="5979881"/>
            <a:ext cx="1169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79 puntos</a:t>
            </a:r>
          </a:p>
        </p:txBody>
      </p:sp>
      <p:pic>
        <p:nvPicPr>
          <p:cNvPr id="22" name="Imagen 21" descr="Tabla&#10;&#10;Descripción generada automáticamente">
            <a:extLst>
              <a:ext uri="{FF2B5EF4-FFF2-40B4-BE49-F238E27FC236}">
                <a16:creationId xmlns:a16="http://schemas.microsoft.com/office/drawing/2014/main" id="{BFA8B52D-F083-B3D8-832C-B48D713672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167" y="1448344"/>
            <a:ext cx="3098990" cy="85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6837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Conclusiones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39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4C3292B-BBE8-5F61-E1B1-1AC446DD7D49}"/>
              </a:ext>
            </a:extLst>
          </p:cNvPr>
          <p:cNvSpPr txBox="1"/>
          <p:nvPr/>
        </p:nvSpPr>
        <p:spPr>
          <a:xfrm>
            <a:off x="1334800" y="5079601"/>
            <a:ext cx="78724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Importancia de buena documentación y software estable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Adquiridas capacidades de arte 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Sobre el desarrollo de videojuegos y a valorarlos de otra forma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E0D490ED-8FF5-2914-6C19-8BB210F24C97}"/>
              </a:ext>
            </a:extLst>
          </p:cNvPr>
          <p:cNvSpPr/>
          <p:nvPr/>
        </p:nvSpPr>
        <p:spPr>
          <a:xfrm>
            <a:off x="389227" y="1826978"/>
            <a:ext cx="2528771" cy="50729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2911F5B-0FAF-FB8C-5C0A-13CD6F6BA16C}"/>
              </a:ext>
            </a:extLst>
          </p:cNvPr>
          <p:cNvSpPr txBox="1"/>
          <p:nvPr/>
        </p:nvSpPr>
        <p:spPr>
          <a:xfrm>
            <a:off x="389227" y="1895957"/>
            <a:ext cx="2528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Sobre el proyecto</a:t>
            </a:r>
          </a:p>
        </p:txBody>
      </p:sp>
      <p:sp>
        <p:nvSpPr>
          <p:cNvPr id="11" name="Flecha: doblada hacia arriba 10">
            <a:extLst>
              <a:ext uri="{FF2B5EF4-FFF2-40B4-BE49-F238E27FC236}">
                <a16:creationId xmlns:a16="http://schemas.microsoft.com/office/drawing/2014/main" id="{4D6526FC-B466-2EC1-97C5-5AF612456B0A}"/>
              </a:ext>
            </a:extLst>
          </p:cNvPr>
          <p:cNvSpPr/>
          <p:nvPr/>
        </p:nvSpPr>
        <p:spPr>
          <a:xfrm rot="5400000">
            <a:off x="667880" y="2522819"/>
            <a:ext cx="507293" cy="335163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A0414A1-B264-B2B4-EC4A-825451A4DD66}"/>
              </a:ext>
            </a:extLst>
          </p:cNvPr>
          <p:cNvSpPr txBox="1"/>
          <p:nvPr/>
        </p:nvSpPr>
        <p:spPr>
          <a:xfrm>
            <a:off x="1334799" y="2427300"/>
            <a:ext cx="76490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realidad virtual no supone una barrera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presentación como juego y la RV es un gran aliciente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Entorno virtual simple evita desorientación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Gran importancia del seguimiento de manos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Usable en solitario, pero se beneficia de tener a otra persona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 general, el proyecto ha alcanzado sus objetivos y ha sido exitoso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6828F60E-070C-2EC1-9651-E0EF2A7FEBBE}"/>
              </a:ext>
            </a:extLst>
          </p:cNvPr>
          <p:cNvSpPr/>
          <p:nvPr/>
        </p:nvSpPr>
        <p:spPr>
          <a:xfrm>
            <a:off x="389227" y="4407229"/>
            <a:ext cx="2528771" cy="50729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E21FD68-6FE2-89F8-96FE-81EC46847FA3}"/>
              </a:ext>
            </a:extLst>
          </p:cNvPr>
          <p:cNvSpPr txBox="1"/>
          <p:nvPr/>
        </p:nvSpPr>
        <p:spPr>
          <a:xfrm>
            <a:off x="389227" y="4476208"/>
            <a:ext cx="2528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Aprendizaje</a:t>
            </a:r>
          </a:p>
        </p:txBody>
      </p:sp>
      <p:sp>
        <p:nvSpPr>
          <p:cNvPr id="15" name="Flecha: doblada hacia arriba 14">
            <a:extLst>
              <a:ext uri="{FF2B5EF4-FFF2-40B4-BE49-F238E27FC236}">
                <a16:creationId xmlns:a16="http://schemas.microsoft.com/office/drawing/2014/main" id="{CA5A3A61-FDB4-9CB9-C040-87CF90FC5FF6}"/>
              </a:ext>
            </a:extLst>
          </p:cNvPr>
          <p:cNvSpPr/>
          <p:nvPr/>
        </p:nvSpPr>
        <p:spPr>
          <a:xfrm rot="5400000">
            <a:off x="667880" y="5125284"/>
            <a:ext cx="507293" cy="335163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6" name="Abrir llave 15">
            <a:extLst>
              <a:ext uri="{FF2B5EF4-FFF2-40B4-BE49-F238E27FC236}">
                <a16:creationId xmlns:a16="http://schemas.microsoft.com/office/drawing/2014/main" id="{65D7F488-9724-50CC-86AE-BC487F612E2C}"/>
              </a:ext>
            </a:extLst>
          </p:cNvPr>
          <p:cNvSpPr/>
          <p:nvPr/>
        </p:nvSpPr>
        <p:spPr>
          <a:xfrm>
            <a:off x="1144110" y="2425249"/>
            <a:ext cx="225383" cy="1754326"/>
          </a:xfrm>
          <a:prstGeom prst="leftBrace">
            <a:avLst>
              <a:gd name="adj1" fmla="val 16441"/>
              <a:gd name="adj2" fmla="val 24859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Abrir llave 17">
            <a:extLst>
              <a:ext uri="{FF2B5EF4-FFF2-40B4-BE49-F238E27FC236}">
                <a16:creationId xmlns:a16="http://schemas.microsoft.com/office/drawing/2014/main" id="{57A99DCB-0DA7-1C0E-95A9-C52BB35B5CA0}"/>
              </a:ext>
            </a:extLst>
          </p:cNvPr>
          <p:cNvSpPr/>
          <p:nvPr/>
        </p:nvSpPr>
        <p:spPr>
          <a:xfrm>
            <a:off x="1130708" y="5077550"/>
            <a:ext cx="204092" cy="923330"/>
          </a:xfrm>
          <a:prstGeom prst="leftBrace">
            <a:avLst>
              <a:gd name="adj1" fmla="val 16441"/>
              <a:gd name="adj2" fmla="val 42658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618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Análisis Inicial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4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43D728DB-46A7-5A68-C791-E98C455FBD91}"/>
              </a:ext>
            </a:extLst>
          </p:cNvPr>
          <p:cNvSpPr/>
          <p:nvPr/>
        </p:nvSpPr>
        <p:spPr>
          <a:xfrm>
            <a:off x="5863576" y="2242720"/>
            <a:ext cx="3307852" cy="288288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2B334FB-8366-CD07-22C1-6D55D19E3270}"/>
              </a:ext>
            </a:extLst>
          </p:cNvPr>
          <p:cNvSpPr txBox="1"/>
          <p:nvPr/>
        </p:nvSpPr>
        <p:spPr>
          <a:xfrm>
            <a:off x="6093034" y="2355446"/>
            <a:ext cx="2848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Concurso de televisión</a:t>
            </a:r>
          </a:p>
        </p:txBody>
      </p:sp>
      <p:pic>
        <p:nvPicPr>
          <p:cNvPr id="13" name="Imagen 12" descr="Imagen que contiene interior, objeto, tabla, camión&#10;&#10;Descripción generada automáticamente">
            <a:extLst>
              <a:ext uri="{FF2B5EF4-FFF2-40B4-BE49-F238E27FC236}">
                <a16:creationId xmlns:a16="http://schemas.microsoft.com/office/drawing/2014/main" id="{A1D5131B-CFA9-25B6-7646-1CEE6E559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467" y="2968179"/>
            <a:ext cx="2654538" cy="175945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EFBDAD75-9402-8994-6437-9CB8FEADBFD3}"/>
              </a:ext>
            </a:extLst>
          </p:cNvPr>
          <p:cNvSpPr/>
          <p:nvPr/>
        </p:nvSpPr>
        <p:spPr>
          <a:xfrm>
            <a:off x="677334" y="2592546"/>
            <a:ext cx="3307852" cy="20316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DFEE87B-E2D9-A5EF-C42F-D4825896557C}"/>
              </a:ext>
            </a:extLst>
          </p:cNvPr>
          <p:cNvSpPr txBox="1"/>
          <p:nvPr/>
        </p:nvSpPr>
        <p:spPr>
          <a:xfrm>
            <a:off x="677334" y="2849795"/>
            <a:ext cx="33078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Recrear </a:t>
            </a:r>
            <a:r>
              <a:rPr lang="es-ES" b="1" dirty="0"/>
              <a:t>entorno conocido </a:t>
            </a:r>
            <a:r>
              <a:rPr lang="es-ES" dirty="0"/>
              <a:t>para los mayores</a:t>
            </a:r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Ejercicios cognitivos</a:t>
            </a:r>
          </a:p>
        </p:txBody>
      </p:sp>
      <p:sp>
        <p:nvSpPr>
          <p:cNvPr id="15" name="Signo más 14">
            <a:extLst>
              <a:ext uri="{FF2B5EF4-FFF2-40B4-BE49-F238E27FC236}">
                <a16:creationId xmlns:a16="http://schemas.microsoft.com/office/drawing/2014/main" id="{991CFCEB-10B5-3941-EF89-22383852DF54}"/>
              </a:ext>
            </a:extLst>
          </p:cNvPr>
          <p:cNvSpPr/>
          <p:nvPr/>
        </p:nvSpPr>
        <p:spPr>
          <a:xfrm>
            <a:off x="2185882" y="3575388"/>
            <a:ext cx="288000" cy="28800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D82B5673-D9A3-8B80-ECCF-B8E6A786F22C}"/>
              </a:ext>
            </a:extLst>
          </p:cNvPr>
          <p:cNvSpPr/>
          <p:nvPr/>
        </p:nvSpPr>
        <p:spPr>
          <a:xfrm>
            <a:off x="4297009" y="3314043"/>
            <a:ext cx="1356852" cy="522690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35445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Líneas futuras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40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5A1909D-7CF7-9E67-043B-8E9B342A4430}"/>
              </a:ext>
            </a:extLst>
          </p:cNvPr>
          <p:cNvSpPr txBox="1"/>
          <p:nvPr/>
        </p:nvSpPr>
        <p:spPr>
          <a:xfrm>
            <a:off x="677334" y="1925693"/>
            <a:ext cx="8945217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s-ES" sz="1600" dirty="0"/>
              <a:t>Trabajo conjunto con profesionales de la cognición para crear ejercicios aún más eficaces y que aprovechen al máximo la RV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endParaRPr lang="es-ES" sz="1600" dirty="0"/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s-ES" sz="1600" dirty="0"/>
              <a:t>Profesionales del arte digital para aumentar la inmersión en el juego y hacerlo más atractivo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endParaRPr lang="es-ES" sz="1600" dirty="0"/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s-ES" sz="1600" dirty="0"/>
              <a:t>Incluir opciones de accesibilidad: personas sordas, ciegas o con movilidad muy reducida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endParaRPr lang="es-ES" sz="1600" dirty="0"/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s-ES" sz="1600" dirty="0"/>
              <a:t>Aumentar los elementos de videojuegos tradicionales: puntuaciones, diferentes modos de juego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endParaRPr lang="es-ES" sz="1600" dirty="0"/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s-ES" sz="1600" dirty="0"/>
              <a:t>Aplicación compañera que permita ver e interactuar con el mundo virtual desde un dispositivo móvil mientras otra persona juega. Permitiendo ofrecer ayuda, consejos más efectivos o entablar un multijugador asimétrico en el que ambas personas juegan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136201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Final – Vídeo demostración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41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</p:spTree>
    <p:extLst>
      <p:ext uri="{BB962C8B-B14F-4D97-AF65-F5344CB8AC3E}">
        <p14:creationId xmlns:p14="http://schemas.microsoft.com/office/powerpoint/2010/main" val="3203231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Análisis Inicial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5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9A4F1AE7-A4F6-DD3E-6DEC-CDB5B7E25B36}"/>
              </a:ext>
            </a:extLst>
          </p:cNvPr>
          <p:cNvSpPr/>
          <p:nvPr/>
        </p:nvSpPr>
        <p:spPr>
          <a:xfrm>
            <a:off x="1413574" y="2553194"/>
            <a:ext cx="3024958" cy="70370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363009E-DAF4-DDBF-9432-6EEAF30A2348}"/>
              </a:ext>
            </a:extLst>
          </p:cNvPr>
          <p:cNvSpPr txBox="1"/>
          <p:nvPr/>
        </p:nvSpPr>
        <p:spPr>
          <a:xfrm>
            <a:off x="1527323" y="2718928"/>
            <a:ext cx="2797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Habilidades a estimular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B290D87-3EEF-7C0D-4A1A-B842CA116C17}"/>
              </a:ext>
            </a:extLst>
          </p:cNvPr>
          <p:cNvSpPr txBox="1"/>
          <p:nvPr/>
        </p:nvSpPr>
        <p:spPr>
          <a:xfrm>
            <a:off x="5031689" y="2208391"/>
            <a:ext cx="31488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Motricidad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Memoria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Lenguaje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Razonamiento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Comprensión espacial</a:t>
            </a:r>
          </a:p>
          <a:p>
            <a:endParaRPr lang="es-ES" dirty="0"/>
          </a:p>
        </p:txBody>
      </p:sp>
      <p:sp>
        <p:nvSpPr>
          <p:cNvPr id="14" name="Abrir llave 13">
            <a:extLst>
              <a:ext uri="{FF2B5EF4-FFF2-40B4-BE49-F238E27FC236}">
                <a16:creationId xmlns:a16="http://schemas.microsoft.com/office/drawing/2014/main" id="{A70C30B7-3755-76E2-DC91-0387A6251D29}"/>
              </a:ext>
            </a:extLst>
          </p:cNvPr>
          <p:cNvSpPr/>
          <p:nvPr/>
        </p:nvSpPr>
        <p:spPr>
          <a:xfrm>
            <a:off x="4585022" y="2160409"/>
            <a:ext cx="488805" cy="1486369"/>
          </a:xfrm>
          <a:prstGeom prst="leftBrace">
            <a:avLst>
              <a:gd name="adj1" fmla="val 20751"/>
              <a:gd name="adj2" fmla="val 49359"/>
            </a:avLst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9B211AC-68E9-FD6A-3064-6690611AF372}"/>
              </a:ext>
            </a:extLst>
          </p:cNvPr>
          <p:cNvSpPr txBox="1"/>
          <p:nvPr/>
        </p:nvSpPr>
        <p:spPr>
          <a:xfrm>
            <a:off x="4324783" y="4293022"/>
            <a:ext cx="3506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Realización de una serie de pruebas adaptadas a la RV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46945DC-BB46-4DBA-38D7-FFCF5959E4AE}"/>
              </a:ext>
            </a:extLst>
          </p:cNvPr>
          <p:cNvSpPr/>
          <p:nvPr/>
        </p:nvSpPr>
        <p:spPr>
          <a:xfrm>
            <a:off x="2158404" y="4212514"/>
            <a:ext cx="1522233" cy="81326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91F7A600-30F9-12BF-5B51-9B69DB2AC3BF}"/>
              </a:ext>
            </a:extLst>
          </p:cNvPr>
          <p:cNvSpPr txBox="1"/>
          <p:nvPr/>
        </p:nvSpPr>
        <p:spPr>
          <a:xfrm>
            <a:off x="2398567" y="4431522"/>
            <a:ext cx="1041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¿Cómo?</a:t>
            </a:r>
          </a:p>
        </p:txBody>
      </p: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2C24F7FF-3575-D4EC-6663-DC06C51F17F0}"/>
              </a:ext>
            </a:extLst>
          </p:cNvPr>
          <p:cNvCxnSpPr>
            <a:cxnSpLocks/>
          </p:cNvCxnSpPr>
          <p:nvPr/>
        </p:nvCxnSpPr>
        <p:spPr>
          <a:xfrm>
            <a:off x="2942908" y="3307469"/>
            <a:ext cx="0" cy="847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57E9A5E8-9350-5CAB-8658-259CC2948EC3}"/>
              </a:ext>
            </a:extLst>
          </p:cNvPr>
          <p:cNvCxnSpPr>
            <a:cxnSpLocks/>
          </p:cNvCxnSpPr>
          <p:nvPr/>
        </p:nvCxnSpPr>
        <p:spPr>
          <a:xfrm>
            <a:off x="3847579" y="4616186"/>
            <a:ext cx="59095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807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Análisis Inicial – Pruebas de motricidad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6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77CA57EB-623C-1D6D-F188-72D712AC79FA}"/>
              </a:ext>
            </a:extLst>
          </p:cNvPr>
          <p:cNvSpPr/>
          <p:nvPr/>
        </p:nvSpPr>
        <p:spPr>
          <a:xfrm>
            <a:off x="958897" y="3570480"/>
            <a:ext cx="1380191" cy="48335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363009E-DAF4-DDBF-9432-6EEAF30A2348}"/>
              </a:ext>
            </a:extLst>
          </p:cNvPr>
          <p:cNvSpPr txBox="1"/>
          <p:nvPr/>
        </p:nvSpPr>
        <p:spPr>
          <a:xfrm>
            <a:off x="1150764" y="3627491"/>
            <a:ext cx="996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Figuras</a:t>
            </a:r>
          </a:p>
        </p:txBody>
      </p:sp>
      <p:pic>
        <p:nvPicPr>
          <p:cNvPr id="8" name="Imagen 7" descr="Forma&#10;&#10;Descripción generada automáticamente">
            <a:extLst>
              <a:ext uri="{FF2B5EF4-FFF2-40B4-BE49-F238E27FC236}">
                <a16:creationId xmlns:a16="http://schemas.microsoft.com/office/drawing/2014/main" id="{C3D0FDE7-D221-CBD1-FF2D-59D28897AE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637" y="2132287"/>
            <a:ext cx="2806828" cy="3370739"/>
          </a:xfrm>
          <a:prstGeom prst="rect">
            <a:avLst/>
          </a:prstGeom>
        </p:spPr>
      </p:pic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ABB678BA-6972-7BCD-A0C4-000E70982D32}"/>
              </a:ext>
            </a:extLst>
          </p:cNvPr>
          <p:cNvSpPr/>
          <p:nvPr/>
        </p:nvSpPr>
        <p:spPr>
          <a:xfrm>
            <a:off x="964955" y="2212173"/>
            <a:ext cx="1380191" cy="48335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2DDD3D1-3CD4-614C-0E29-305B7D8E352A}"/>
              </a:ext>
            </a:extLst>
          </p:cNvPr>
          <p:cNvSpPr txBox="1"/>
          <p:nvPr/>
        </p:nvSpPr>
        <p:spPr>
          <a:xfrm>
            <a:off x="1992699" y="2791085"/>
            <a:ext cx="4639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 jugador debe mover sus brazos al ritmo de la música siguiendo indicaciones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BB0E0DE-81CC-128C-426B-273B0406D2CE}"/>
              </a:ext>
            </a:extLst>
          </p:cNvPr>
          <p:cNvSpPr txBox="1"/>
          <p:nvPr/>
        </p:nvSpPr>
        <p:spPr>
          <a:xfrm>
            <a:off x="1240309" y="2272118"/>
            <a:ext cx="817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Baile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EF6F871-BBD5-3796-9521-1E01EE86016D}"/>
              </a:ext>
            </a:extLst>
          </p:cNvPr>
          <p:cNvSpPr txBox="1"/>
          <p:nvPr/>
        </p:nvSpPr>
        <p:spPr>
          <a:xfrm>
            <a:off x="1992699" y="4139279"/>
            <a:ext cx="4936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 jugador debe adoptar una serie de posiciones destinadas a realizar estiramientos</a:t>
            </a:r>
          </a:p>
        </p:txBody>
      </p:sp>
      <p:sp>
        <p:nvSpPr>
          <p:cNvPr id="20" name="Flecha: doblada hacia arriba 19">
            <a:extLst>
              <a:ext uri="{FF2B5EF4-FFF2-40B4-BE49-F238E27FC236}">
                <a16:creationId xmlns:a16="http://schemas.microsoft.com/office/drawing/2014/main" id="{EED43C63-DE41-BC59-A98B-2974D5B96AD6}"/>
              </a:ext>
            </a:extLst>
          </p:cNvPr>
          <p:cNvSpPr/>
          <p:nvPr/>
        </p:nvSpPr>
        <p:spPr>
          <a:xfrm rot="5400000">
            <a:off x="1572471" y="2819763"/>
            <a:ext cx="407312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Flecha: doblada hacia arriba 20">
            <a:extLst>
              <a:ext uri="{FF2B5EF4-FFF2-40B4-BE49-F238E27FC236}">
                <a16:creationId xmlns:a16="http://schemas.microsoft.com/office/drawing/2014/main" id="{70121D79-A249-B186-15EB-AD9B4FC01B23}"/>
              </a:ext>
            </a:extLst>
          </p:cNvPr>
          <p:cNvSpPr/>
          <p:nvPr/>
        </p:nvSpPr>
        <p:spPr>
          <a:xfrm rot="5400000">
            <a:off x="1572471" y="4165057"/>
            <a:ext cx="407312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1301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Forma&#10;&#10;Descripción generada automáticamente">
            <a:extLst>
              <a:ext uri="{FF2B5EF4-FFF2-40B4-BE49-F238E27FC236}">
                <a16:creationId xmlns:a16="http://schemas.microsoft.com/office/drawing/2014/main" id="{C0BA8D2A-4DFD-13A9-12AD-E712441382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84"/>
          <a:stretch/>
        </p:blipFill>
        <p:spPr>
          <a:xfrm>
            <a:off x="6970732" y="1956771"/>
            <a:ext cx="2670929" cy="339317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Análisis Inicial – Pruebas de memoria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7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77CA57EB-623C-1D6D-F188-72D712AC79FA}"/>
              </a:ext>
            </a:extLst>
          </p:cNvPr>
          <p:cNvSpPr/>
          <p:nvPr/>
        </p:nvSpPr>
        <p:spPr>
          <a:xfrm>
            <a:off x="958897" y="3570480"/>
            <a:ext cx="1380191" cy="48335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363009E-DAF4-DDBF-9432-6EEAF30A2348}"/>
              </a:ext>
            </a:extLst>
          </p:cNvPr>
          <p:cNvSpPr txBox="1"/>
          <p:nvPr/>
        </p:nvSpPr>
        <p:spPr>
          <a:xfrm>
            <a:off x="1125181" y="3625307"/>
            <a:ext cx="1047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Turismo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ABB678BA-6972-7BCD-A0C4-000E70982D32}"/>
              </a:ext>
            </a:extLst>
          </p:cNvPr>
          <p:cNvSpPr/>
          <p:nvPr/>
        </p:nvSpPr>
        <p:spPr>
          <a:xfrm>
            <a:off x="964955" y="2212173"/>
            <a:ext cx="1380191" cy="48335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2DDD3D1-3CD4-614C-0E29-305B7D8E352A}"/>
              </a:ext>
            </a:extLst>
          </p:cNvPr>
          <p:cNvSpPr txBox="1"/>
          <p:nvPr/>
        </p:nvSpPr>
        <p:spPr>
          <a:xfrm>
            <a:off x="1992698" y="2791085"/>
            <a:ext cx="5120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utiliza música conocida por el público objetivo para estimular la memoria del jugador</a:t>
            </a:r>
          </a:p>
          <a:p>
            <a:endParaRPr lang="es-E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BB0E0DE-81CC-128C-426B-273B0406D2CE}"/>
              </a:ext>
            </a:extLst>
          </p:cNvPr>
          <p:cNvSpPr txBox="1"/>
          <p:nvPr/>
        </p:nvSpPr>
        <p:spPr>
          <a:xfrm>
            <a:off x="1099599" y="2268488"/>
            <a:ext cx="109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Canción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EF6F871-BBD5-3796-9521-1E01EE86016D}"/>
              </a:ext>
            </a:extLst>
          </p:cNvPr>
          <p:cNvSpPr txBox="1"/>
          <p:nvPr/>
        </p:nvSpPr>
        <p:spPr>
          <a:xfrm>
            <a:off x="1992699" y="4139279"/>
            <a:ext cx="4936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intenta hacer recordar vivencias pasadas utilizando imágenes de lugares famosos</a:t>
            </a:r>
          </a:p>
        </p:txBody>
      </p:sp>
      <p:sp>
        <p:nvSpPr>
          <p:cNvPr id="20" name="Flecha: doblada hacia arriba 19">
            <a:extLst>
              <a:ext uri="{FF2B5EF4-FFF2-40B4-BE49-F238E27FC236}">
                <a16:creationId xmlns:a16="http://schemas.microsoft.com/office/drawing/2014/main" id="{EED43C63-DE41-BC59-A98B-2974D5B96AD6}"/>
              </a:ext>
            </a:extLst>
          </p:cNvPr>
          <p:cNvSpPr/>
          <p:nvPr/>
        </p:nvSpPr>
        <p:spPr>
          <a:xfrm rot="5400000">
            <a:off x="1572471" y="2819763"/>
            <a:ext cx="407312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Flecha: doblada hacia arriba 20">
            <a:extLst>
              <a:ext uri="{FF2B5EF4-FFF2-40B4-BE49-F238E27FC236}">
                <a16:creationId xmlns:a16="http://schemas.microsoft.com/office/drawing/2014/main" id="{70121D79-A249-B186-15EB-AD9B4FC01B23}"/>
              </a:ext>
            </a:extLst>
          </p:cNvPr>
          <p:cNvSpPr/>
          <p:nvPr/>
        </p:nvSpPr>
        <p:spPr>
          <a:xfrm rot="5400000">
            <a:off x="1572471" y="4165057"/>
            <a:ext cx="407312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2250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56CAE06A-87BF-5C28-A2FD-A6AA6EFD924E}"/>
              </a:ext>
            </a:extLst>
          </p:cNvPr>
          <p:cNvSpPr/>
          <p:nvPr/>
        </p:nvSpPr>
        <p:spPr>
          <a:xfrm>
            <a:off x="6363566" y="4781895"/>
            <a:ext cx="3231313" cy="64633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Análisis Inicial – Pruebas de lenguaje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8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ABB678BA-6972-7BCD-A0C4-000E70982D32}"/>
              </a:ext>
            </a:extLst>
          </p:cNvPr>
          <p:cNvSpPr/>
          <p:nvPr/>
        </p:nvSpPr>
        <p:spPr>
          <a:xfrm>
            <a:off x="964955" y="2212173"/>
            <a:ext cx="1380191" cy="48335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2DDD3D1-3CD4-614C-0E29-305B7D8E352A}"/>
              </a:ext>
            </a:extLst>
          </p:cNvPr>
          <p:cNvSpPr txBox="1"/>
          <p:nvPr/>
        </p:nvSpPr>
        <p:spPr>
          <a:xfrm>
            <a:off x="1992699" y="2791085"/>
            <a:ext cx="498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presenta al jugador una situación cotidiana a través de imágenes, descripciones o sonidos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BB0E0DE-81CC-128C-426B-273B0406D2CE}"/>
              </a:ext>
            </a:extLst>
          </p:cNvPr>
          <p:cNvSpPr txBox="1"/>
          <p:nvPr/>
        </p:nvSpPr>
        <p:spPr>
          <a:xfrm>
            <a:off x="923619" y="2267000"/>
            <a:ext cx="1450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Situaciones</a:t>
            </a:r>
          </a:p>
        </p:txBody>
      </p:sp>
      <p:sp>
        <p:nvSpPr>
          <p:cNvPr id="20" name="Flecha: doblada hacia arriba 19">
            <a:extLst>
              <a:ext uri="{FF2B5EF4-FFF2-40B4-BE49-F238E27FC236}">
                <a16:creationId xmlns:a16="http://schemas.microsoft.com/office/drawing/2014/main" id="{EED43C63-DE41-BC59-A98B-2974D5B96AD6}"/>
              </a:ext>
            </a:extLst>
          </p:cNvPr>
          <p:cNvSpPr/>
          <p:nvPr/>
        </p:nvSpPr>
        <p:spPr>
          <a:xfrm rot="5400000">
            <a:off x="1572471" y="2819763"/>
            <a:ext cx="407312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277BB66-D6D6-493A-906C-0E97E882E18F}"/>
              </a:ext>
            </a:extLst>
          </p:cNvPr>
          <p:cNvSpPr txBox="1"/>
          <p:nvPr/>
        </p:nvSpPr>
        <p:spPr>
          <a:xfrm>
            <a:off x="2784085" y="4708988"/>
            <a:ext cx="3399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Que el jugador hable y comente aspectos de su vida en dichas situaciones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A8C3C72A-417E-7569-1D06-064851AF95BA}"/>
              </a:ext>
            </a:extLst>
          </p:cNvPr>
          <p:cNvSpPr/>
          <p:nvPr/>
        </p:nvSpPr>
        <p:spPr>
          <a:xfrm>
            <a:off x="3857302" y="3817495"/>
            <a:ext cx="1271888" cy="5771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1A81F51-4A97-683E-81EE-54C884935BA1}"/>
              </a:ext>
            </a:extLst>
          </p:cNvPr>
          <p:cNvSpPr txBox="1"/>
          <p:nvPr/>
        </p:nvSpPr>
        <p:spPr>
          <a:xfrm>
            <a:off x="3758453" y="3919673"/>
            <a:ext cx="1450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Objetivo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96493FE-8F34-328B-CC9B-8E128DEAEFD4}"/>
              </a:ext>
            </a:extLst>
          </p:cNvPr>
          <p:cNvSpPr txBox="1"/>
          <p:nvPr/>
        </p:nvSpPr>
        <p:spPr>
          <a:xfrm>
            <a:off x="6520921" y="4858838"/>
            <a:ext cx="291660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300" dirty="0"/>
              <a:t>Lo ideal es disponer de otra persona para mantener una conversación</a:t>
            </a:r>
            <a:endParaRPr lang="es-ES" dirty="0"/>
          </a:p>
        </p:txBody>
      </p:sp>
      <p:sp>
        <p:nvSpPr>
          <p:cNvPr id="19" name="Flecha: hacia abajo 18">
            <a:extLst>
              <a:ext uri="{FF2B5EF4-FFF2-40B4-BE49-F238E27FC236}">
                <a16:creationId xmlns:a16="http://schemas.microsoft.com/office/drawing/2014/main" id="{5C672E7C-FE3D-C856-F52E-EAC930BE42BC}"/>
              </a:ext>
            </a:extLst>
          </p:cNvPr>
          <p:cNvSpPr/>
          <p:nvPr/>
        </p:nvSpPr>
        <p:spPr>
          <a:xfrm>
            <a:off x="4390805" y="4496817"/>
            <a:ext cx="198050" cy="172268"/>
          </a:xfrm>
          <a:prstGeom prst="downArrow">
            <a:avLst>
              <a:gd name="adj1" fmla="val 50000"/>
              <a:gd name="adj2" fmla="val 59784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0191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Diagrama&#10;&#10;Descripción generada automáticamente">
            <a:extLst>
              <a:ext uri="{FF2B5EF4-FFF2-40B4-BE49-F238E27FC236}">
                <a16:creationId xmlns:a16="http://schemas.microsoft.com/office/drawing/2014/main" id="{BE06E781-F4EF-AAC2-5793-854ECA5AF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697" y="4686355"/>
            <a:ext cx="2845330" cy="217164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Análisis Inicial – Pruebas razonamiento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9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ABB678BA-6972-7BCD-A0C4-000E70982D32}"/>
              </a:ext>
            </a:extLst>
          </p:cNvPr>
          <p:cNvSpPr/>
          <p:nvPr/>
        </p:nvSpPr>
        <p:spPr>
          <a:xfrm>
            <a:off x="964955" y="1959968"/>
            <a:ext cx="2920192" cy="48335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2DDD3D1-3CD4-614C-0E29-305B7D8E352A}"/>
              </a:ext>
            </a:extLst>
          </p:cNvPr>
          <p:cNvSpPr txBox="1"/>
          <p:nvPr/>
        </p:nvSpPr>
        <p:spPr>
          <a:xfrm>
            <a:off x="1992699" y="2530348"/>
            <a:ext cx="79561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muestran una serie de objetos modelados en 3D con los que el usuario puede interactuar. Estos objetos pertenecerán a dos categorías diferentes y el jugador deberá recolocarlos para que estén agrupados por categoría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BB0E0DE-81CC-128C-426B-273B0406D2CE}"/>
              </a:ext>
            </a:extLst>
          </p:cNvPr>
          <p:cNvSpPr txBox="1"/>
          <p:nvPr/>
        </p:nvSpPr>
        <p:spPr>
          <a:xfrm>
            <a:off x="1108126" y="2018059"/>
            <a:ext cx="263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Agrupación de objetos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EF6F871-BBD5-3796-9521-1E01EE86016D}"/>
              </a:ext>
            </a:extLst>
          </p:cNvPr>
          <p:cNvSpPr txBox="1"/>
          <p:nvPr/>
        </p:nvSpPr>
        <p:spPr>
          <a:xfrm>
            <a:off x="1992699" y="4139279"/>
            <a:ext cx="7864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muestran otra serie de objetos y se reproduce un sonido característico de alguno de ellos. El jugador debe averiguar de cual se trata</a:t>
            </a:r>
          </a:p>
        </p:txBody>
      </p:sp>
      <p:sp>
        <p:nvSpPr>
          <p:cNvPr id="20" name="Flecha: doblada hacia arriba 19">
            <a:extLst>
              <a:ext uri="{FF2B5EF4-FFF2-40B4-BE49-F238E27FC236}">
                <a16:creationId xmlns:a16="http://schemas.microsoft.com/office/drawing/2014/main" id="{EED43C63-DE41-BC59-A98B-2974D5B96AD6}"/>
              </a:ext>
            </a:extLst>
          </p:cNvPr>
          <p:cNvSpPr/>
          <p:nvPr/>
        </p:nvSpPr>
        <p:spPr>
          <a:xfrm rot="5400000">
            <a:off x="1572471" y="2567558"/>
            <a:ext cx="407312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Flecha: doblada hacia arriba 20">
            <a:extLst>
              <a:ext uri="{FF2B5EF4-FFF2-40B4-BE49-F238E27FC236}">
                <a16:creationId xmlns:a16="http://schemas.microsoft.com/office/drawing/2014/main" id="{70121D79-A249-B186-15EB-AD9B4FC01B23}"/>
              </a:ext>
            </a:extLst>
          </p:cNvPr>
          <p:cNvSpPr/>
          <p:nvPr/>
        </p:nvSpPr>
        <p:spPr>
          <a:xfrm rot="5400000">
            <a:off x="1572471" y="4165057"/>
            <a:ext cx="407312" cy="332892"/>
          </a:xfrm>
          <a:prstGeom prst="bent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FCE5195C-02C5-6920-D4F6-408BA1381CD0}"/>
              </a:ext>
            </a:extLst>
          </p:cNvPr>
          <p:cNvSpPr/>
          <p:nvPr/>
        </p:nvSpPr>
        <p:spPr>
          <a:xfrm>
            <a:off x="964955" y="3576530"/>
            <a:ext cx="2920192" cy="48335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F5F78D9-2033-B13B-66B2-3F84E7294372}"/>
              </a:ext>
            </a:extLst>
          </p:cNvPr>
          <p:cNvSpPr txBox="1"/>
          <p:nvPr/>
        </p:nvSpPr>
        <p:spPr>
          <a:xfrm>
            <a:off x="983868" y="3643143"/>
            <a:ext cx="2882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Identificación de sonidos</a:t>
            </a:r>
          </a:p>
        </p:txBody>
      </p:sp>
    </p:spTree>
    <p:extLst>
      <p:ext uri="{BB962C8B-B14F-4D97-AF65-F5344CB8AC3E}">
        <p14:creationId xmlns:p14="http://schemas.microsoft.com/office/powerpoint/2010/main" val="420370538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1316</TotalTime>
  <Words>1931</Words>
  <Application>Microsoft Office PowerPoint</Application>
  <PresentationFormat>Panorámica</PresentationFormat>
  <Paragraphs>376</Paragraphs>
  <Slides>41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7" baseType="lpstr">
      <vt:lpstr>Arial</vt:lpstr>
      <vt:lpstr>Calibri</vt:lpstr>
      <vt:lpstr>Trebuchet MS</vt:lpstr>
      <vt:lpstr>Wingdings</vt:lpstr>
      <vt:lpstr>Wingdings 3</vt:lpstr>
      <vt:lpstr>Faceta</vt:lpstr>
      <vt:lpstr>Desarrollo de un entorno virtual de juego para el entrenamiento cognitivo en personas mayores usando dispositivos de RV</vt:lpstr>
      <vt:lpstr>Estructura</vt:lpstr>
      <vt:lpstr>Motivación y objetivos</vt:lpstr>
      <vt:lpstr>Análisis Inicial</vt:lpstr>
      <vt:lpstr>Análisis Inicial</vt:lpstr>
      <vt:lpstr>Análisis Inicial – Pruebas de motricidad</vt:lpstr>
      <vt:lpstr>Análisis Inicial – Pruebas de memoria</vt:lpstr>
      <vt:lpstr>Análisis Inicial – Pruebas de lenguaje</vt:lpstr>
      <vt:lpstr>Análisis Inicial – Pruebas razonamiento</vt:lpstr>
      <vt:lpstr>Análisis Inicial – Pruebas de comprensión         espacial</vt:lpstr>
      <vt:lpstr>Tecnología a usar – Realidad Virtual</vt:lpstr>
      <vt:lpstr>Tecnología a usar – Desarrollo Videojuegos</vt:lpstr>
      <vt:lpstr>Metodología a usar - Entregas</vt:lpstr>
      <vt:lpstr>Desarrollo – Entrega 1</vt:lpstr>
      <vt:lpstr>Desarrollo – Entrega 1</vt:lpstr>
      <vt:lpstr>Desarrollo – Entrega 2</vt:lpstr>
      <vt:lpstr>Desarrollo – Entrega 2</vt:lpstr>
      <vt:lpstr>Desarrollo – Entrega 2</vt:lpstr>
      <vt:lpstr>Desarrollo – Entrega 3</vt:lpstr>
      <vt:lpstr>Desarrollo – Entrega 3</vt:lpstr>
      <vt:lpstr>Desarrollo – Entrega 3</vt:lpstr>
      <vt:lpstr>Desarrollo – Entrega 4</vt:lpstr>
      <vt:lpstr>Desarrollo – Entrega 4</vt:lpstr>
      <vt:lpstr>Desarrollo – Entrega 4</vt:lpstr>
      <vt:lpstr>Desarrollo – Entrega 4</vt:lpstr>
      <vt:lpstr>Desarrollo – Entrega 4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Conclusiones</vt:lpstr>
      <vt:lpstr>Líneas futuras</vt:lpstr>
      <vt:lpstr>Final – Vídeo demostración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Antonio Jiménez Amador</dc:creator>
  <cp:lastModifiedBy>Antonio Jiménez Amador</cp:lastModifiedBy>
  <cp:revision>66</cp:revision>
  <dcterms:created xsi:type="dcterms:W3CDTF">2023-09-08T09:03:34Z</dcterms:created>
  <dcterms:modified xsi:type="dcterms:W3CDTF">2023-09-14T18:11:40Z</dcterms:modified>
</cp:coreProperties>
</file>

<file path=docProps/thumbnail.jpeg>
</file>